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69" r:id="rId2"/>
    <p:sldId id="279" r:id="rId3"/>
    <p:sldId id="283" r:id="rId4"/>
    <p:sldId id="281" r:id="rId5"/>
    <p:sldId id="276" r:id="rId6"/>
    <p:sldId id="280" r:id="rId7"/>
    <p:sldId id="257" r:id="rId8"/>
    <p:sldId id="259" r:id="rId9"/>
    <p:sldId id="261" r:id="rId10"/>
    <p:sldId id="266" r:id="rId11"/>
    <p:sldId id="272" r:id="rId12"/>
    <p:sldId id="268" r:id="rId13"/>
    <p:sldId id="284" r:id="rId14"/>
    <p:sldId id="264" r:id="rId15"/>
    <p:sldId id="258" r:id="rId16"/>
    <p:sldId id="265" r:id="rId17"/>
    <p:sldId id="260" r:id="rId18"/>
    <p:sldId id="274" r:id="rId19"/>
    <p:sldId id="267" r:id="rId20"/>
    <p:sldId id="298" r:id="rId21"/>
    <p:sldId id="291" r:id="rId22"/>
    <p:sldId id="292" r:id="rId23"/>
    <p:sldId id="290" r:id="rId24"/>
    <p:sldId id="293" r:id="rId25"/>
    <p:sldId id="294" r:id="rId26"/>
    <p:sldId id="286" r:id="rId27"/>
    <p:sldId id="299" r:id="rId28"/>
    <p:sldId id="296" r:id="rId29"/>
    <p:sldId id="282"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2346" autoAdjust="0"/>
  </p:normalViewPr>
  <p:slideViewPr>
    <p:cSldViewPr>
      <p:cViewPr varScale="1">
        <p:scale>
          <a:sx n="100" d="100"/>
          <a:sy n="100" d="100"/>
        </p:scale>
        <p:origin x="-76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184" y="94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9A3A4C-4843-40B5-8705-64CB3838CD5A}" type="datetimeFigureOut">
              <a:rPr lang="en-GB" smtClean="0"/>
              <a:pPr/>
              <a:t>08/10/2014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C6EC2F3-ECC1-444F-8D87-87766AF66AED}"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3CF4ADE-88EB-4144-AA12-08F424C48D83}" type="datetimeFigureOut">
              <a:rPr lang="en-GB"/>
              <a:pPr>
                <a:defRPr/>
              </a:pPr>
              <a:t>08/10/2014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67F8E12C-0F44-4C20-957B-8ABBF9E2BEB5}"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 James’ Church is in a busy built up area of the West End. </a:t>
            </a:r>
          </a:p>
          <a:p>
            <a:r>
              <a:rPr lang="en-GB" i="1" dirty="0" smtClean="0"/>
              <a:t>Who’s seen it, been there? Why might it be called a local landmark?</a:t>
            </a:r>
          </a:p>
          <a:p>
            <a:r>
              <a:rPr lang="en-GB" dirty="0" smtClean="0"/>
              <a:t>Opened in 1833 along with its graveyard, to serve a parish stretching to </a:t>
            </a:r>
            <a:r>
              <a:rPr lang="en-GB" dirty="0" err="1" smtClean="0"/>
              <a:t>Scotswood</a:t>
            </a:r>
            <a:r>
              <a:rPr lang="en-GB" dirty="0" smtClean="0"/>
              <a:t>.</a:t>
            </a:r>
          </a:p>
          <a:p>
            <a:r>
              <a:rPr lang="en-GB" i="1" dirty="0" smtClean="0"/>
              <a:t>How long ago is that? How would you describe the building?</a:t>
            </a:r>
            <a:endParaRPr lang="en-GB" dirty="0" smtClean="0"/>
          </a:p>
          <a:p>
            <a:r>
              <a:rPr lang="en-GB" dirty="0" smtClean="0"/>
              <a:t>Thousands of people buried here, all with a connection to the church (lived or worked in the parish, or had a family connection)</a:t>
            </a:r>
          </a:p>
          <a:p>
            <a:r>
              <a:rPr lang="en-GB" dirty="0" smtClean="0"/>
              <a:t>Graveyard looked after by St James’ Heritage and Environment Group.</a:t>
            </a:r>
          </a:p>
          <a:p>
            <a:r>
              <a:rPr lang="en-GB" dirty="0" smtClean="0"/>
              <a:t>They have discovered that every gravestone gives clues to the story of someone’s life.</a:t>
            </a:r>
          </a:p>
          <a:p>
            <a:r>
              <a:rPr lang="en-GB" dirty="0" smtClean="0"/>
              <a:t>They need help to find out more about certain people</a:t>
            </a:r>
          </a:p>
          <a:p>
            <a:r>
              <a:rPr lang="en-GB" b="1" i="0" dirty="0" smtClean="0"/>
              <a:t>Read out the letter from the Group, on the next slide.</a:t>
            </a:r>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Discuss</a:t>
            </a:r>
            <a:r>
              <a:rPr lang="en-GB" baseline="0" dirty="0" smtClean="0"/>
              <a:t> what historical sources can be used to find out about the past –</a:t>
            </a:r>
          </a:p>
          <a:p>
            <a:r>
              <a:rPr lang="en-GB" baseline="0" dirty="0" smtClean="0"/>
              <a:t>Primary sources come from the time itself – e.g. documents, images, artefacts.</a:t>
            </a:r>
          </a:p>
          <a:p>
            <a:r>
              <a:rPr lang="en-GB" baseline="0" dirty="0" smtClean="0"/>
              <a:t>Secondary sources are accounts about the time –e.g.  books, films and nowadays, digital media</a:t>
            </a:r>
          </a:p>
          <a:p>
            <a:r>
              <a:rPr lang="en-GB" i="1" baseline="0" dirty="0" smtClean="0"/>
              <a:t>What kind of primary sources might the Group be able to provide?</a:t>
            </a:r>
          </a:p>
          <a:p>
            <a:r>
              <a:rPr lang="en-GB" i="1" baseline="0" dirty="0" smtClean="0"/>
              <a:t>Will pupils be able to help...?</a:t>
            </a:r>
          </a:p>
          <a:p>
            <a:r>
              <a:rPr lang="en-GB" b="1" i="0" baseline="0" dirty="0" smtClean="0"/>
              <a:t>Move on to the first picture</a:t>
            </a:r>
          </a:p>
          <a:p>
            <a:endParaRPr lang="en-GB" i="1" baseline="0" dirty="0" smtClean="0"/>
          </a:p>
          <a:p>
            <a:endParaRPr lang="en-GB"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a:t>
            </a:r>
            <a:r>
              <a:rPr lang="en-GB" baseline="0" dirty="0" smtClean="0"/>
              <a:t> is the view in 2014</a:t>
            </a:r>
            <a:r>
              <a:rPr lang="en-GB" dirty="0" smtClean="0"/>
              <a:t> </a:t>
            </a:r>
            <a:r>
              <a:rPr lang="en-GB" baseline="0" dirty="0" smtClean="0"/>
              <a:t>of the West End of Newcastle from </a:t>
            </a:r>
            <a:r>
              <a:rPr lang="en-GB" baseline="0" dirty="0" err="1" smtClean="0"/>
              <a:t>Redheugh</a:t>
            </a:r>
            <a:r>
              <a:rPr lang="en-GB" baseline="0" dirty="0" smtClean="0"/>
              <a:t>, Gateshead. You can see </a:t>
            </a:r>
            <a:r>
              <a:rPr lang="en-GB" dirty="0" smtClean="0"/>
              <a:t>that </a:t>
            </a:r>
            <a:r>
              <a:rPr lang="en-GB" dirty="0" err="1" smtClean="0"/>
              <a:t>Scots</a:t>
            </a:r>
            <a:r>
              <a:rPr lang="en-GB" baseline="0" dirty="0" err="1" smtClean="0"/>
              <a:t>wood</a:t>
            </a:r>
            <a:r>
              <a:rPr lang="en-GB" baseline="0" dirty="0" smtClean="0"/>
              <a:t>, </a:t>
            </a:r>
            <a:r>
              <a:rPr lang="en-GB" dirty="0" err="1" smtClean="0"/>
              <a:t>B</a:t>
            </a:r>
            <a:r>
              <a:rPr lang="en-GB" baseline="0" dirty="0" err="1" smtClean="0"/>
              <a:t>enwell</a:t>
            </a:r>
            <a:r>
              <a:rPr lang="en-GB" baseline="0" dirty="0" smtClean="0"/>
              <a:t> and </a:t>
            </a:r>
            <a:r>
              <a:rPr lang="en-GB" dirty="0" err="1" smtClean="0"/>
              <a:t>E</a:t>
            </a:r>
            <a:r>
              <a:rPr lang="en-GB" baseline="0" dirty="0" err="1" smtClean="0"/>
              <a:t>lswick</a:t>
            </a:r>
            <a:r>
              <a:rPr lang="en-GB" baseline="0" dirty="0" smtClean="0"/>
              <a:t> are now</a:t>
            </a:r>
            <a:r>
              <a:rPr lang="en-GB" dirty="0" smtClean="0"/>
              <a:t> suburban areas of the city, flowing into each other – a mixture of housing and industry and retail with plenty of green spaces (occupied through much of the 20</a:t>
            </a:r>
            <a:r>
              <a:rPr lang="en-GB" baseline="30000" dirty="0" smtClean="0"/>
              <a:t>th</a:t>
            </a:r>
            <a:r>
              <a:rPr lang="en-GB" dirty="0" smtClean="0"/>
              <a:t> century by heavy industry). The location of St James’s is indicated by the blue arrow – the spire below it belongs to St Stephen’s.</a:t>
            </a:r>
          </a:p>
          <a:p>
            <a:r>
              <a:rPr lang="en-GB" i="1" dirty="0" smtClean="0"/>
              <a:t>What do you recognise? Can anyone spot where they live? Close to St James or far away?</a:t>
            </a:r>
          </a:p>
          <a:p>
            <a:r>
              <a:rPr lang="en-GB" i="1" dirty="0" smtClean="0"/>
              <a:t>Has the area changed much in ten years</a:t>
            </a:r>
            <a:r>
              <a:rPr lang="en-GB" i="1" baseline="0" dirty="0" smtClean="0"/>
              <a:t>? Fifty years? A hundred and fifty years?</a:t>
            </a:r>
          </a:p>
          <a:p>
            <a:r>
              <a:rPr lang="en-GB" b="1" i="0" baseline="0" dirty="0" smtClean="0"/>
              <a:t>Move on to see what it was like 150 years ago.</a:t>
            </a:r>
            <a:endParaRPr lang="en-GB" b="1" i="0"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painting of the same view is dated 1865. It shows that 150 years ago the same area was still farmland and country estates with pockets of industry – the </a:t>
            </a:r>
            <a:r>
              <a:rPr lang="en-GB" dirty="0" err="1" smtClean="0"/>
              <a:t>Elswick</a:t>
            </a:r>
            <a:r>
              <a:rPr lang="en-GB" dirty="0" smtClean="0"/>
              <a:t> </a:t>
            </a:r>
            <a:r>
              <a:rPr lang="en-GB" dirty="0" err="1" smtClean="0"/>
              <a:t>Leadworks</a:t>
            </a:r>
            <a:r>
              <a:rPr lang="en-GB" dirty="0" smtClean="0"/>
              <a:t> can be seen, and in the distance are the pits of </a:t>
            </a:r>
            <a:r>
              <a:rPr lang="en-GB" dirty="0" err="1" smtClean="0"/>
              <a:t>Benwell</a:t>
            </a:r>
            <a:r>
              <a:rPr lang="en-GB" dirty="0" smtClean="0"/>
              <a:t> Colliery.  A steamboat and barges, probably collecting coal from </a:t>
            </a:r>
            <a:r>
              <a:rPr lang="en-GB" dirty="0" err="1" smtClean="0"/>
              <a:t>Dunston</a:t>
            </a:r>
            <a:r>
              <a:rPr lang="en-GB" dirty="0" smtClean="0"/>
              <a:t> </a:t>
            </a:r>
            <a:r>
              <a:rPr lang="en-GB" dirty="0" err="1" smtClean="0"/>
              <a:t>Staithes</a:t>
            </a:r>
            <a:r>
              <a:rPr lang="en-GB" dirty="0" smtClean="0"/>
              <a:t>, is steaming up river, close to </a:t>
            </a:r>
            <a:r>
              <a:rPr lang="en-GB" dirty="0" err="1" smtClean="0"/>
              <a:t>Kingsmeadow</a:t>
            </a:r>
            <a:r>
              <a:rPr lang="en-GB" dirty="0" smtClean="0"/>
              <a:t> Island (dredged out of existence some years after this to improve access to the river for </a:t>
            </a:r>
            <a:r>
              <a:rPr lang="en-GB" dirty="0" err="1" smtClean="0"/>
              <a:t>Armstgrong’s</a:t>
            </a:r>
            <a:r>
              <a:rPr lang="en-GB" dirty="0" smtClean="0"/>
              <a:t> </a:t>
            </a:r>
            <a:r>
              <a:rPr lang="en-GB" dirty="0" err="1" smtClean="0"/>
              <a:t>Elswick</a:t>
            </a:r>
            <a:r>
              <a:rPr lang="en-GB" dirty="0" smtClean="0"/>
              <a:t> shipyards).  </a:t>
            </a:r>
            <a:r>
              <a:rPr lang="en-GB" dirty="0" err="1" smtClean="0"/>
              <a:t>Benwell</a:t>
            </a:r>
            <a:r>
              <a:rPr lang="en-GB" dirty="0" smtClean="0"/>
              <a:t>, </a:t>
            </a:r>
            <a:r>
              <a:rPr lang="en-GB" dirty="0" err="1" smtClean="0"/>
              <a:t>Scotswood</a:t>
            </a:r>
            <a:r>
              <a:rPr lang="en-GB" dirty="0" smtClean="0"/>
              <a:t> and </a:t>
            </a:r>
            <a:r>
              <a:rPr lang="en-GB" dirty="0" err="1" smtClean="0"/>
              <a:t>Elswick</a:t>
            </a:r>
            <a:r>
              <a:rPr lang="en-GB" dirty="0" smtClean="0"/>
              <a:t> are separate villages . The Spire of St James’s is just visible.</a:t>
            </a:r>
          </a:p>
          <a:p>
            <a:r>
              <a:rPr lang="en-GB" i="1" dirty="0" smtClean="0"/>
              <a:t>How is this landscape different from the one we’ve just seen? </a:t>
            </a:r>
          </a:p>
          <a:p>
            <a:r>
              <a:rPr lang="en-GB" i="1" dirty="0" smtClean="0"/>
              <a:t>What would life be like for people then? </a:t>
            </a:r>
          </a:p>
          <a:p>
            <a:r>
              <a:rPr lang="en-GB" i="1" dirty="0" smtClean="0"/>
              <a:t>Why has it changed?</a:t>
            </a:r>
          </a:p>
          <a:p>
            <a:r>
              <a:rPr lang="en-GB" b="1" i="0" dirty="0" smtClean="0"/>
              <a:t>Move on to think about how we can answer that question.</a:t>
            </a:r>
            <a:endParaRPr lang="en-GB" b="1" i="0"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Discuss how contrasting pictures can show that places like people change over time (Victoria images reinforce this) –</a:t>
            </a:r>
          </a:p>
          <a:p>
            <a:r>
              <a:rPr lang="en-GB" dirty="0" smtClean="0"/>
              <a:t>1. Drawing of St </a:t>
            </a:r>
            <a:r>
              <a:rPr lang="en-GB" dirty="0" smtClean="0"/>
              <a:t>James’</a:t>
            </a:r>
            <a:r>
              <a:rPr lang="en-GB" baseline="0" dirty="0" smtClean="0"/>
              <a:t> </a:t>
            </a:r>
            <a:r>
              <a:rPr lang="en-GB" baseline="0" dirty="0" smtClean="0"/>
              <a:t>before its spire was added and a new road (Adelaide Terrace) was built, bypassing the old road in the picture.</a:t>
            </a:r>
          </a:p>
          <a:p>
            <a:r>
              <a:rPr lang="en-GB" baseline="0" dirty="0" smtClean="0"/>
              <a:t> St </a:t>
            </a:r>
            <a:r>
              <a:rPr lang="en-GB" baseline="0" dirty="0" smtClean="0"/>
              <a:t>James’ </a:t>
            </a:r>
            <a:r>
              <a:rPr lang="en-GB" baseline="0" dirty="0" smtClean="0"/>
              <a:t>was in the countryside then, with big country houses around it. </a:t>
            </a:r>
          </a:p>
          <a:p>
            <a:r>
              <a:rPr lang="en-GB" i="1" baseline="0" dirty="0" smtClean="0"/>
              <a:t>What’s different about the church? What was the way of life like around it? (no spire and hall, farming, big country houses)</a:t>
            </a:r>
          </a:p>
          <a:p>
            <a:r>
              <a:rPr lang="en-GB" baseline="0" dirty="0" smtClean="0"/>
              <a:t>2. Gradually new roads and houses were built, linking </a:t>
            </a:r>
            <a:r>
              <a:rPr lang="en-GB" baseline="0" dirty="0" err="1" smtClean="0"/>
              <a:t>Benwell</a:t>
            </a:r>
            <a:r>
              <a:rPr lang="en-GB" baseline="0" dirty="0" smtClean="0"/>
              <a:t> and </a:t>
            </a:r>
            <a:r>
              <a:rPr lang="en-GB" baseline="0" dirty="0" err="1" smtClean="0"/>
              <a:t>Elswick</a:t>
            </a:r>
            <a:r>
              <a:rPr lang="en-GB" baseline="0" dirty="0" smtClean="0"/>
              <a:t> to Newcastle.</a:t>
            </a:r>
          </a:p>
          <a:p>
            <a:r>
              <a:rPr lang="en-GB" i="1" baseline="0" dirty="0" smtClean="0"/>
              <a:t>Can anyone recognise any buildings on Adelaide Terrace in picture 2? (the Methodist chapel, now </a:t>
            </a:r>
            <a:r>
              <a:rPr lang="en-GB" i="1" baseline="0" dirty="0" err="1" smtClean="0"/>
              <a:t>coverted</a:t>
            </a:r>
            <a:r>
              <a:rPr lang="en-GB" i="1" baseline="0" dirty="0" smtClean="0"/>
              <a:t>, and terraced houses).</a:t>
            </a:r>
          </a:p>
          <a:p>
            <a:r>
              <a:rPr lang="en-GB" i="0" baseline="0" dirty="0" smtClean="0"/>
              <a:t>3. More people began to move into the area from the beginning of Queen Victoria’s reign. </a:t>
            </a:r>
          </a:p>
          <a:p>
            <a:r>
              <a:rPr lang="en-GB" i="1" baseline="0" dirty="0" smtClean="0"/>
              <a:t>How would they be different from the people who were living there before (jobs, upbringing, aspirations) ?</a:t>
            </a:r>
          </a:p>
          <a:p>
            <a:r>
              <a:rPr lang="en-GB" b="1" i="0" baseline="0" dirty="0" smtClean="0"/>
              <a:t>Move on to discover about six people, all from different walks of life and living through times when the West End changed from countryside to city.</a:t>
            </a:r>
            <a:endParaRPr lang="en-GB" b="1" i="0"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Richard Grainger was buried</a:t>
            </a:r>
            <a:r>
              <a:rPr lang="en-GB" baseline="0" dirty="0" smtClean="0"/>
              <a:t> in St James in 1861. He was born in poverty, in High Friars Lane just inside the old Newcastle town walls. He began life as a carpenter and went on to start his own building firm, becoming a land developer. He planned and oversaw the building of a new city centre, around Grey’s Monument and wanted to develop </a:t>
            </a:r>
            <a:r>
              <a:rPr lang="en-GB" baseline="0" dirty="0" err="1" smtClean="0"/>
              <a:t>Elswick</a:t>
            </a:r>
            <a:r>
              <a:rPr lang="en-GB" baseline="0" dirty="0" smtClean="0"/>
              <a:t> too. </a:t>
            </a:r>
            <a:r>
              <a:rPr lang="en-GB" baseline="0" dirty="0" smtClean="0"/>
              <a:t>His firm built St </a:t>
            </a:r>
            <a:r>
              <a:rPr lang="en-GB" baseline="0" dirty="0" smtClean="0"/>
              <a:t>James</a:t>
            </a:r>
            <a:r>
              <a:rPr lang="en-GB" baseline="0" dirty="0" smtClean="0"/>
              <a:t>’ </a:t>
            </a:r>
            <a:r>
              <a:rPr lang="en-GB" baseline="0" dirty="0" smtClean="0"/>
              <a:t>and he lived for a short time close by in </a:t>
            </a:r>
            <a:r>
              <a:rPr lang="en-GB" baseline="0" dirty="0" err="1" smtClean="0"/>
              <a:t>Elswick</a:t>
            </a:r>
            <a:r>
              <a:rPr lang="en-GB" baseline="0" dirty="0" smtClean="0"/>
              <a:t> Hall, before running into money troubles and moving back into town.</a:t>
            </a:r>
          </a:p>
          <a:p>
            <a:r>
              <a:rPr lang="en-GB" baseline="0" dirty="0" smtClean="0"/>
              <a:t>The park around the Hall is still there but there’s now a swimming pool where the house stood.</a:t>
            </a:r>
          </a:p>
          <a:p>
            <a:r>
              <a:rPr lang="en-GB" i="1" baseline="0" dirty="0" smtClean="0"/>
              <a:t>What can this portrait tell us about Richard Grainger? (age, wealth, his achievement)</a:t>
            </a:r>
          </a:p>
          <a:p>
            <a:r>
              <a:rPr lang="en-GB" i="1" baseline="0" dirty="0" smtClean="0"/>
              <a:t>The top picture shows High Friars Lane, the bottom </a:t>
            </a:r>
            <a:r>
              <a:rPr lang="en-GB" i="1" baseline="0" dirty="0" err="1" smtClean="0"/>
              <a:t>Elswick</a:t>
            </a:r>
            <a:r>
              <a:rPr lang="en-GB" i="1" baseline="0" dirty="0" smtClean="0"/>
              <a:t> Hall. How  different would life be in each place?</a:t>
            </a:r>
          </a:p>
          <a:p>
            <a:r>
              <a:rPr lang="en-GB" i="1" baseline="0" dirty="0" smtClean="0"/>
              <a:t>Who’s been to </a:t>
            </a:r>
            <a:r>
              <a:rPr lang="en-GB" i="1" baseline="0" dirty="0" err="1" smtClean="0"/>
              <a:t>Elswick</a:t>
            </a:r>
            <a:r>
              <a:rPr lang="en-GB" i="1" baseline="0" dirty="0" smtClean="0"/>
              <a:t> Park? How has it changed from Grainger’s time?</a:t>
            </a:r>
          </a:p>
          <a:p>
            <a:r>
              <a:rPr lang="en-GB" i="1" baseline="0" dirty="0" smtClean="0"/>
              <a:t>Why do you think Richard decide to move to the West End? (lots of virgin land to develop around his new estate)</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John Buddle died in 1843 soon after the church was opened. He lived</a:t>
            </a:r>
            <a:r>
              <a:rPr lang="en-GB" baseline="0" dirty="0" smtClean="0"/>
              <a:t> in </a:t>
            </a:r>
            <a:r>
              <a:rPr lang="en-GB" baseline="0" dirty="0" err="1" smtClean="0"/>
              <a:t>Wallsend</a:t>
            </a:r>
            <a:r>
              <a:rPr lang="en-GB" baseline="0" dirty="0" smtClean="0"/>
              <a:t> but he </a:t>
            </a:r>
            <a:r>
              <a:rPr lang="en-GB" dirty="0" smtClean="0"/>
              <a:t>owned </a:t>
            </a:r>
            <a:r>
              <a:rPr lang="en-GB" dirty="0" err="1" smtClean="0"/>
              <a:t>Benwell</a:t>
            </a:r>
            <a:r>
              <a:rPr lang="en-GB" dirty="0" smtClean="0"/>
              <a:t> Colliery and land around it and donated some of it to build the </a:t>
            </a:r>
            <a:r>
              <a:rPr lang="en-GB" dirty="0" smtClean="0"/>
              <a:t>church on </a:t>
            </a:r>
            <a:r>
              <a:rPr lang="en-GB" dirty="0" smtClean="0"/>
              <a:t>(Charlotte Pit was just up</a:t>
            </a:r>
            <a:r>
              <a:rPr lang="en-GB" baseline="0" dirty="0" smtClean="0"/>
              <a:t> the road from St </a:t>
            </a:r>
            <a:r>
              <a:rPr lang="en-GB" baseline="0" dirty="0" smtClean="0"/>
              <a:t>James’)</a:t>
            </a:r>
            <a:r>
              <a:rPr lang="en-GB" dirty="0" smtClean="0"/>
              <a:t>. </a:t>
            </a:r>
            <a:r>
              <a:rPr lang="en-GB" dirty="0" smtClean="0"/>
              <a:t>He</a:t>
            </a:r>
            <a:r>
              <a:rPr lang="en-GB" baseline="0" dirty="0" smtClean="0"/>
              <a:t> was a colliery manager (called a ‘viewer’ in his day) and became famous for finding new ways to improve safety in the mines such as using safety lamps and better underground</a:t>
            </a:r>
            <a:r>
              <a:rPr lang="en-GB" dirty="0" smtClean="0"/>
              <a:t> maps of mine workings. </a:t>
            </a:r>
            <a:endParaRPr lang="en-GB"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i="1" baseline="0" dirty="0" smtClean="0"/>
              <a:t>What can you tell about John Buddle from this portrait of him?</a:t>
            </a:r>
          </a:p>
          <a:p>
            <a:pPr marL="0" marR="0" indent="0" algn="l" defTabSz="914400" rtl="0" eaLnBrk="1" fontAlgn="base" latinLnBrk="0" hangingPunct="1">
              <a:lnSpc>
                <a:spcPct val="100000"/>
              </a:lnSpc>
              <a:spcBef>
                <a:spcPct val="30000"/>
              </a:spcBef>
              <a:spcAft>
                <a:spcPct val="0"/>
              </a:spcAft>
              <a:buClrTx/>
              <a:buSzTx/>
              <a:buFontTx/>
              <a:buNone/>
              <a:tabLst/>
              <a:defRPr/>
            </a:pPr>
            <a:r>
              <a:rPr lang="en-GB" i="1" baseline="0" dirty="0" smtClean="0"/>
              <a:t>What is John Buddle holding?</a:t>
            </a:r>
          </a:p>
          <a:p>
            <a:r>
              <a:rPr lang="en-GB" i="1" baseline="0" dirty="0" smtClean="0"/>
              <a:t>What does the pictures tell us about conditions miners worked under?</a:t>
            </a:r>
          </a:p>
          <a:p>
            <a:r>
              <a:rPr lang="en-GB" i="1" baseline="0" dirty="0" smtClean="0"/>
              <a:t>How might the new safety lamp  have helped?</a:t>
            </a:r>
          </a:p>
          <a:p>
            <a:r>
              <a:rPr lang="en-GB" i="1" baseline="0" dirty="0" smtClean="0"/>
              <a:t>Why did John want to be buried in St </a:t>
            </a:r>
            <a:r>
              <a:rPr lang="en-GB" i="1" baseline="0" dirty="0" smtClean="0"/>
              <a:t>James’? </a:t>
            </a:r>
            <a:r>
              <a:rPr lang="en-GB" i="1" baseline="0" dirty="0" smtClean="0"/>
              <a:t>(we</a:t>
            </a:r>
            <a:r>
              <a:rPr lang="en-GB" i="1" dirty="0" smtClean="0"/>
              <a:t> think </a:t>
            </a:r>
            <a:r>
              <a:rPr lang="en-GB" i="1" baseline="0" dirty="0" smtClean="0"/>
              <a:t>he knew from his mapping that he would be ‘buried in coal’ – there is a seam running down to the river just below the graveyard surface.</a:t>
            </a:r>
            <a:r>
              <a:rPr lang="en-GB" i="1" dirty="0" smtClean="0"/>
              <a:t> Also the church was on land he had owned since he was a young man.)</a:t>
            </a:r>
            <a:endParaRPr lang="en-GB" i="1"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John </a:t>
            </a:r>
            <a:r>
              <a:rPr lang="en-GB" dirty="0" err="1" smtClean="0"/>
              <a:t>Sowerby</a:t>
            </a:r>
            <a:r>
              <a:rPr lang="en-GB" dirty="0" smtClean="0"/>
              <a:t> was buried in St James in 1879. He grew up in Gateshead where his family</a:t>
            </a:r>
            <a:r>
              <a:rPr lang="en-GB" baseline="0" dirty="0" smtClean="0"/>
              <a:t> owned a huge factory, making ‘pressed’ glassware using moulds rather than the old method of blowing glass into shapes. Because </a:t>
            </a:r>
            <a:r>
              <a:rPr lang="en-GB" baseline="0" dirty="0" err="1" smtClean="0"/>
              <a:t>Sowerby</a:t>
            </a:r>
            <a:r>
              <a:rPr lang="en-GB" baseline="0" dirty="0" smtClean="0"/>
              <a:t> glassware could be made cheaply it was very popular and John made lots of money. Towards the end of his life he and his wife moved to </a:t>
            </a:r>
            <a:r>
              <a:rPr lang="en-GB" baseline="0" dirty="0" err="1" smtClean="0"/>
              <a:t>Benwell</a:t>
            </a:r>
            <a:r>
              <a:rPr lang="en-GB" baseline="0" dirty="0" smtClean="0"/>
              <a:t> Tower not far from St James’ Church.</a:t>
            </a:r>
          </a:p>
          <a:p>
            <a:r>
              <a:rPr lang="en-GB" i="1" baseline="0" dirty="0" smtClean="0"/>
              <a:t>Is this portrait a painting or a photograph? </a:t>
            </a:r>
          </a:p>
          <a:p>
            <a:r>
              <a:rPr lang="en-GB" i="1" baseline="0" dirty="0" smtClean="0"/>
              <a:t>Do you think it might have been taken after John had moved to </a:t>
            </a:r>
            <a:r>
              <a:rPr lang="en-GB" i="1" baseline="0" dirty="0" err="1" smtClean="0"/>
              <a:t>Benwell</a:t>
            </a:r>
            <a:r>
              <a:rPr lang="en-GB" i="1" baseline="0" dirty="0" smtClean="0"/>
              <a:t> Tower?</a:t>
            </a:r>
          </a:p>
          <a:p>
            <a:r>
              <a:rPr lang="en-GB" i="1" baseline="0" dirty="0" smtClean="0"/>
              <a:t>What can you tell from the picture in this newspaper advert about how the glassmaking process? </a:t>
            </a:r>
          </a:p>
          <a:p>
            <a:r>
              <a:rPr lang="en-GB" i="1" baseline="0" dirty="0" smtClean="0"/>
              <a:t>What kind of people might have bought the glassware?</a:t>
            </a:r>
          </a:p>
          <a:p>
            <a:r>
              <a:rPr lang="en-GB" i="1" baseline="0" dirty="0" smtClean="0"/>
              <a:t>Why did John move over from Gateshead to </a:t>
            </a:r>
            <a:r>
              <a:rPr lang="en-GB" i="1" baseline="0" dirty="0" err="1" smtClean="0"/>
              <a:t>Benwell</a:t>
            </a:r>
            <a:r>
              <a:rPr lang="en-GB" i="1" baseline="0" dirty="0" smtClean="0"/>
              <a:t>? (lovely countryside and views, big house – which is still there (where </a:t>
            </a:r>
            <a:r>
              <a:rPr lang="en-GB" i="1" baseline="0" dirty="0" err="1" smtClean="0"/>
              <a:t>Byker</a:t>
            </a:r>
            <a:r>
              <a:rPr lang="en-GB" i="1" baseline="0" dirty="0" smtClean="0"/>
              <a:t> Grove was filmed!)</a:t>
            </a:r>
            <a:endParaRPr lang="en-GB" i="1"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5538" y="684213"/>
            <a:ext cx="4572000" cy="3429000"/>
          </a:xfrm>
        </p:spPr>
      </p:sp>
      <p:sp>
        <p:nvSpPr>
          <p:cNvPr id="3" name="Notes Placeholder 2"/>
          <p:cNvSpPr>
            <a:spLocks noGrp="1"/>
          </p:cNvSpPr>
          <p:nvPr>
            <p:ph type="body" idx="1"/>
          </p:nvPr>
        </p:nvSpPr>
        <p:spPr/>
        <p:txBody>
          <a:bodyPr>
            <a:normAutofit/>
          </a:bodyPr>
          <a:lstStyle/>
          <a:p>
            <a:r>
              <a:rPr lang="en-GB" dirty="0" smtClean="0"/>
              <a:t>Joseph Ryan died </a:t>
            </a:r>
            <a:r>
              <a:rPr lang="en-GB" baseline="0" dirty="0" smtClean="0"/>
              <a:t>in 1891. We have no pictures of him but we know he was a miner, born in Hartlepool, and that he was living in </a:t>
            </a:r>
            <a:r>
              <a:rPr lang="en-GB" baseline="0" dirty="0" err="1" smtClean="0"/>
              <a:t>Scotswood</a:t>
            </a:r>
            <a:r>
              <a:rPr lang="en-GB" baseline="0" dirty="0" smtClean="0"/>
              <a:t> at the time. The site of the old </a:t>
            </a:r>
            <a:r>
              <a:rPr lang="en-GB" baseline="0" dirty="0" smtClean="0"/>
              <a:t>Montagu View </a:t>
            </a:r>
            <a:r>
              <a:rPr lang="en-GB" baseline="0" dirty="0" smtClean="0"/>
              <a:t>Pit where he worked is commemorated by a new sculpture.</a:t>
            </a:r>
          </a:p>
          <a:p>
            <a:r>
              <a:rPr lang="en-GB" i="1" baseline="0" dirty="0" smtClean="0"/>
              <a:t>Why do you think there might be no pictures of Joseph? (no money for such luxuries.)</a:t>
            </a:r>
          </a:p>
          <a:p>
            <a:r>
              <a:rPr lang="en-GB" i="1" baseline="0" dirty="0" smtClean="0"/>
              <a:t>Joseph was born far south of Newcastle. So why did he come to live up here? </a:t>
            </a:r>
            <a:r>
              <a:rPr lang="en-GB" i="1" dirty="0" smtClean="0"/>
              <a:t>(better job opportunities than at home  probably.)</a:t>
            </a:r>
            <a:endParaRPr lang="en-GB" i="1" baseline="0" dirty="0" smtClean="0"/>
          </a:p>
          <a:p>
            <a:r>
              <a:rPr lang="en-GB" i="1" baseline="0" dirty="0" smtClean="0"/>
              <a:t>What happened to the pit? (closed when the coal ran out. It was where the A1 and B&amp;Q are now. </a:t>
            </a:r>
            <a:r>
              <a:rPr lang="en-GB" i="1" baseline="0" dirty="0" err="1" smtClean="0"/>
              <a:t>Scotswood</a:t>
            </a:r>
            <a:r>
              <a:rPr lang="en-GB" i="1" baseline="0" dirty="0" smtClean="0"/>
              <a:t> village has gone too.)</a:t>
            </a:r>
          </a:p>
          <a:p>
            <a:r>
              <a:rPr lang="en-GB" i="1" baseline="0" dirty="0" smtClean="0"/>
              <a:t>How do you know it’s a miner in the memorial? Has anyone in the class got any mining connections to help find out what life</a:t>
            </a:r>
            <a:r>
              <a:rPr lang="en-GB" i="1" dirty="0" smtClean="0"/>
              <a:t> was like</a:t>
            </a:r>
            <a:r>
              <a:rPr lang="en-GB" i="1" baseline="0" dirty="0" smtClean="0"/>
              <a:t>? (plenty of online images showing coal mines and miners.)</a:t>
            </a:r>
          </a:p>
          <a:p>
            <a:endParaRPr lang="en-GB" baseline="0" dirty="0" smtClean="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Thomas Alderson died in 1931. We have no pictures of him but we know that he was born in Newcastle but lived for much of his life</a:t>
            </a:r>
            <a:r>
              <a:rPr lang="en-GB" baseline="0" dirty="0" smtClean="0"/>
              <a:t> in the West End.</a:t>
            </a:r>
          </a:p>
          <a:p>
            <a:r>
              <a:rPr lang="en-GB" baseline="0" dirty="0" smtClean="0"/>
              <a:t>Trade directories</a:t>
            </a:r>
            <a:r>
              <a:rPr lang="en-GB" dirty="0" smtClean="0"/>
              <a:t> listed all the businesses in each local area. This extract</a:t>
            </a:r>
            <a:r>
              <a:rPr lang="en-GB" baseline="0" dirty="0" smtClean="0"/>
              <a:t> from 1887-8 shows that Thomas was living in Newcastle but working as a draper </a:t>
            </a:r>
            <a:r>
              <a:rPr lang="en-GB" baseline="0" dirty="0" smtClean="0"/>
              <a:t>at 22 </a:t>
            </a:r>
            <a:r>
              <a:rPr lang="en-GB" baseline="0" dirty="0" smtClean="0"/>
              <a:t>Adelaide Terrace (</a:t>
            </a:r>
            <a:r>
              <a:rPr lang="en-GB" baseline="0" dirty="0" smtClean="0"/>
              <a:t>pictured here) before he moved into the flat above it. </a:t>
            </a:r>
            <a:r>
              <a:rPr lang="en-GB" dirty="0" smtClean="0"/>
              <a:t>It </a:t>
            </a:r>
            <a:r>
              <a:rPr lang="en-GB" dirty="0" smtClean="0"/>
              <a:t>also indicates that </a:t>
            </a:r>
            <a:r>
              <a:rPr lang="en-GB" dirty="0" err="1" smtClean="0"/>
              <a:t>Benwell</a:t>
            </a:r>
            <a:r>
              <a:rPr lang="en-GB" dirty="0" smtClean="0"/>
              <a:t> was still a village outside the city – though fast becoming a suburb.</a:t>
            </a:r>
            <a:endParaRPr lang="en-GB" baseline="0" dirty="0" smtClean="0"/>
          </a:p>
          <a:p>
            <a:r>
              <a:rPr lang="en-GB" i="1" dirty="0" smtClean="0"/>
              <a:t>Why no pictures of  Thomas? </a:t>
            </a:r>
            <a:r>
              <a:rPr lang="en-GB" i="1" dirty="0" smtClean="0"/>
              <a:t>(he and Mary his wife were most likely photographed during their lives, </a:t>
            </a:r>
            <a:r>
              <a:rPr lang="en-GB" i="1" dirty="0" smtClean="0"/>
              <a:t>but unlike our first three people , he was not famous or well known so any pictures would be just kept </a:t>
            </a:r>
            <a:r>
              <a:rPr lang="en-GB" i="1" dirty="0" smtClean="0"/>
              <a:t>within </a:t>
            </a:r>
            <a:r>
              <a:rPr lang="en-GB" i="1" dirty="0" smtClean="0"/>
              <a:t>his </a:t>
            </a:r>
            <a:r>
              <a:rPr lang="en-GB" i="1" dirty="0" smtClean="0"/>
              <a:t>family – they could still be around, but we haven’t traced  any descendants as</a:t>
            </a:r>
            <a:r>
              <a:rPr lang="en-GB" i="1" baseline="0" dirty="0" smtClean="0"/>
              <a:t> yet</a:t>
            </a:r>
            <a:r>
              <a:rPr lang="en-GB" i="1" dirty="0" smtClean="0"/>
              <a:t>.)</a:t>
            </a:r>
            <a:endParaRPr lang="en-GB" i="1" dirty="0" smtClean="0"/>
          </a:p>
          <a:p>
            <a:r>
              <a:rPr lang="en-GB" i="1" dirty="0" smtClean="0"/>
              <a:t>What does a draper sell? ( clothes and accessories, cloth for sewing – plenty more online images)</a:t>
            </a:r>
          </a:p>
          <a:p>
            <a:r>
              <a:rPr lang="en-GB" i="1" dirty="0" smtClean="0"/>
              <a:t>What other shops might there have been on the terrace in those days? (if the class has been to Beamish they may have suggestions, otherwise discuss different food shops and services currently found under one roof in a supermarket but still to be found on Adelaide Terrace. You should be able to make out from the trade directory the name of his neighbour, Margaret </a:t>
            </a:r>
            <a:r>
              <a:rPr lang="en-GB" i="1" dirty="0" err="1" smtClean="0"/>
              <a:t>Arkle</a:t>
            </a:r>
            <a:r>
              <a:rPr lang="en-GB" i="1" dirty="0" smtClean="0"/>
              <a:t>, and her trade – running ‘refreshment rooms’)</a:t>
            </a:r>
          </a:p>
          <a:p>
            <a:r>
              <a:rPr lang="en-GB" i="1" baseline="0" dirty="0" smtClean="0"/>
              <a:t>Why would Thomas have come to </a:t>
            </a:r>
            <a:r>
              <a:rPr lang="en-GB" i="1" baseline="0" dirty="0" err="1" smtClean="0"/>
              <a:t>Benwell</a:t>
            </a:r>
            <a:r>
              <a:rPr lang="en-GB" i="1" baseline="0" dirty="0" smtClean="0"/>
              <a:t> (new</a:t>
            </a:r>
            <a:r>
              <a:rPr lang="en-GB" i="1" dirty="0" smtClean="0"/>
              <a:t> shopping centre, maybe cheaper rents, a chance to start out).</a:t>
            </a:r>
          </a:p>
          <a:p>
            <a:endParaRPr lang="en-GB" i="1" baseline="0" dirty="0" smtClean="0"/>
          </a:p>
          <a:p>
            <a:endParaRPr lang="en-GB" dirty="0"/>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11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dirty="0" smtClean="0"/>
              <a:t>John Ferguson died in 1916.  We don’t have a photograph of him but we do </a:t>
            </a:r>
            <a:r>
              <a:rPr lang="en-GB" dirty="0" smtClean="0"/>
              <a:t>have this photo of his dairy farm’s delivery cart. </a:t>
            </a:r>
            <a:endParaRPr lang="en-GB" dirty="0" smtClean="0"/>
          </a:p>
          <a:p>
            <a:pPr>
              <a:spcBef>
                <a:spcPct val="0"/>
              </a:spcBef>
            </a:pPr>
            <a:r>
              <a:rPr lang="en-GB" dirty="0" smtClean="0"/>
              <a:t>We </a:t>
            </a:r>
            <a:r>
              <a:rPr lang="en-GB" dirty="0" smtClean="0"/>
              <a:t>also have a map form 1896 showing where the farm was located. John moved</a:t>
            </a:r>
            <a:r>
              <a:rPr lang="en-GB" baseline="0" dirty="0" smtClean="0"/>
              <a:t> to </a:t>
            </a:r>
            <a:r>
              <a:rPr lang="en-GB" baseline="0" dirty="0" err="1" smtClean="0"/>
              <a:t>Benwell</a:t>
            </a:r>
            <a:r>
              <a:rPr lang="en-GB" baseline="0" dirty="0" smtClean="0"/>
              <a:t> West from Benton Bridge Farm close to </a:t>
            </a:r>
            <a:r>
              <a:rPr lang="en-GB" baseline="0" dirty="0" err="1" smtClean="0"/>
              <a:t>Jesmond</a:t>
            </a:r>
            <a:r>
              <a:rPr lang="en-GB" baseline="0" dirty="0" smtClean="0"/>
              <a:t> </a:t>
            </a:r>
            <a:r>
              <a:rPr lang="en-GB" baseline="0" dirty="0" err="1" smtClean="0"/>
              <a:t>Dene</a:t>
            </a:r>
            <a:r>
              <a:rPr lang="en-GB" baseline="0" dirty="0" smtClean="0"/>
              <a:t>, just east of the city centre</a:t>
            </a:r>
            <a:r>
              <a:rPr lang="en-GB" baseline="0" dirty="0" smtClean="0"/>
              <a:t>.</a:t>
            </a:r>
          </a:p>
          <a:p>
            <a:pPr marL="0" marR="0" indent="0" algn="l" defTabSz="914400" rtl="0" eaLnBrk="1" fontAlgn="base" latinLnBrk="0" hangingPunct="1">
              <a:lnSpc>
                <a:spcPct val="100000"/>
              </a:lnSpc>
              <a:spcBef>
                <a:spcPct val="0"/>
              </a:spcBef>
              <a:spcAft>
                <a:spcPct val="0"/>
              </a:spcAft>
              <a:buClrTx/>
              <a:buSzTx/>
              <a:buFontTx/>
              <a:buNone/>
              <a:tabLst/>
              <a:defRPr/>
            </a:pPr>
            <a:r>
              <a:rPr lang="en-GB" i="0" baseline="0" dirty="0" smtClean="0"/>
              <a:t>The</a:t>
            </a:r>
            <a:r>
              <a:rPr lang="en-GB" i="0" dirty="0" smtClean="0"/>
              <a:t> road leading there from the farm is nowadays called Ferguson’s Lane. It links directly with Old </a:t>
            </a:r>
            <a:r>
              <a:rPr lang="en-GB" i="0" dirty="0" err="1" smtClean="0"/>
              <a:t>Benwell</a:t>
            </a:r>
            <a:r>
              <a:rPr lang="en-GB" i="0" dirty="0" smtClean="0"/>
              <a:t> vi</a:t>
            </a:r>
            <a:r>
              <a:rPr lang="en-GB" i="0" baseline="0" dirty="0" smtClean="0"/>
              <a:t>llage, most of which has disappeared.</a:t>
            </a:r>
          </a:p>
          <a:p>
            <a:pPr marL="0" marR="0" indent="0" algn="l" defTabSz="914400" rtl="0" eaLnBrk="1" fontAlgn="base" latinLnBrk="0" hangingPunct="1">
              <a:lnSpc>
                <a:spcPct val="100000"/>
              </a:lnSpc>
              <a:spcBef>
                <a:spcPct val="0"/>
              </a:spcBef>
              <a:spcAft>
                <a:spcPct val="0"/>
              </a:spcAft>
              <a:buClrTx/>
              <a:buSzTx/>
              <a:buFontTx/>
              <a:buNone/>
              <a:tabLst/>
              <a:defRPr/>
            </a:pPr>
            <a:r>
              <a:rPr lang="en-GB" i="1" baseline="0" dirty="0" smtClean="0"/>
              <a:t>What animals would there be on a dairy farm? (cows and horses)</a:t>
            </a:r>
          </a:p>
          <a:p>
            <a:pPr>
              <a:spcBef>
                <a:spcPct val="0"/>
              </a:spcBef>
            </a:pPr>
            <a:r>
              <a:rPr lang="en-GB" i="1" dirty="0" smtClean="0"/>
              <a:t>The horse and cart are delivering</a:t>
            </a:r>
            <a:r>
              <a:rPr lang="en-GB" i="1" baseline="0" dirty="0" smtClean="0"/>
              <a:t> milk. Where to?</a:t>
            </a:r>
            <a:r>
              <a:rPr lang="en-GB" i="1" dirty="0" smtClean="0"/>
              <a:t>(probably</a:t>
            </a:r>
            <a:r>
              <a:rPr lang="en-GB" i="1" baseline="0" dirty="0" smtClean="0"/>
              <a:t> the houses in the photo – milk was sold directly to consumers)</a:t>
            </a:r>
            <a:endParaRPr lang="en-GB" i="1" baseline="0" dirty="0" smtClean="0"/>
          </a:p>
          <a:p>
            <a:pPr>
              <a:spcBef>
                <a:spcPct val="0"/>
              </a:spcBef>
            </a:pPr>
            <a:r>
              <a:rPr lang="en-GB" i="1" baseline="0" dirty="0" smtClean="0"/>
              <a:t>What jobs </a:t>
            </a:r>
            <a:r>
              <a:rPr lang="en-GB" i="1" baseline="0" dirty="0" smtClean="0"/>
              <a:t>might there be on the farm? (cowherd, </a:t>
            </a:r>
            <a:r>
              <a:rPr lang="en-GB" i="1" baseline="0" dirty="0" smtClean="0"/>
              <a:t>dairymaid, delivery boy)</a:t>
            </a:r>
            <a:endParaRPr lang="en-GB" i="1" baseline="0" dirty="0" smtClean="0"/>
          </a:p>
          <a:p>
            <a:pPr>
              <a:spcBef>
                <a:spcPct val="0"/>
              </a:spcBef>
            </a:pPr>
            <a:r>
              <a:rPr lang="en-GB" i="1" dirty="0" smtClean="0"/>
              <a:t>Do </a:t>
            </a:r>
            <a:r>
              <a:rPr lang="en-GB" i="1" dirty="0" smtClean="0"/>
              <a:t>you think </a:t>
            </a:r>
            <a:r>
              <a:rPr lang="en-GB" i="1" dirty="0" err="1" smtClean="0"/>
              <a:t>Benwell</a:t>
            </a:r>
            <a:r>
              <a:rPr lang="en-GB" i="1" dirty="0" smtClean="0"/>
              <a:t> West </a:t>
            </a:r>
            <a:r>
              <a:rPr lang="en-GB" i="1" dirty="0" smtClean="0"/>
              <a:t>Farm is </a:t>
            </a:r>
            <a:r>
              <a:rPr lang="en-GB" i="1" dirty="0" smtClean="0"/>
              <a:t>still there? (the farmland was built on long ago, then rebuilt. Look for Excelsior Academy on Google Earth – that’s where the farm was).</a:t>
            </a:r>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61E015-75E9-44D8-9855-E51848B512A8}" type="slidenum">
              <a:rPr lang="en-GB"/>
              <a:pPr fontAlgn="base">
                <a:spcBef>
                  <a:spcPct val="0"/>
                </a:spcBef>
                <a:spcAft>
                  <a:spcPct val="0"/>
                </a:spcAft>
              </a:pPr>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14</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15</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21</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67F8E12C-0F44-4C20-957B-8ABBF9E2BEB5}" type="slidenum">
              <a:rPr lang="en-GB" smtClean="0"/>
              <a:pPr>
                <a:defRPr/>
              </a:pPr>
              <a:t>22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4398B9F-DC60-4C62-8EED-51CB1271137E}" type="datetimeFigureOut">
              <a:rPr lang="en-GB"/>
              <a:pPr>
                <a:defRPr/>
              </a:pPr>
              <a:t>08/10/2014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9D05F70-6C31-45E1-ABD2-15A51A17E351}"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D430C5C-07DC-4871-9E72-9543D6D0FFFB}" type="datetimeFigureOut">
              <a:rPr lang="en-GB"/>
              <a:pPr>
                <a:defRPr/>
              </a:pPr>
              <a:t>08/10/2014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639CD4D-0EB6-4B47-9406-E5F0A6D2B159}"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E61797E-145C-42FC-AE34-D59721CD34AB}" type="datetimeFigureOut">
              <a:rPr lang="en-GB"/>
              <a:pPr>
                <a:defRPr/>
              </a:pPr>
              <a:t>08/10/2014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B356F5C-B27E-414D-B11C-4E01FEA5D251}"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B75E44D4-7B60-4A29-9193-0F34633F81AF}" type="datetimeFigureOut">
              <a:rPr lang="en-GB"/>
              <a:pPr>
                <a:defRPr/>
              </a:pPr>
              <a:t>08/10/2014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DB8551D-50F4-4C3F-BBF1-E7C4F0E9B703}"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BF5431FB-F8EB-4B6E-8B20-1BFF4115697B}" type="datetimeFigureOut">
              <a:rPr lang="en-GB"/>
              <a:pPr>
                <a:defRPr/>
              </a:pPr>
              <a:t>08/10/2014</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2D15F3F4-3E5E-409C-845A-71F463D902AB}"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5DC03398-35E6-43C6-A24C-1EA94E689A6A}" type="datetimeFigureOut">
              <a:rPr lang="en-GB"/>
              <a:pPr>
                <a:defRPr/>
              </a:pPr>
              <a:t>08/10/2014</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67DCF86F-26A3-4F6F-89AA-359469442AA0}"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4CFA528-18E6-4DC6-87A9-7D70E9586B3F}" type="datetimeFigureOut">
              <a:rPr lang="en-GB"/>
              <a:pPr>
                <a:defRPr/>
              </a:pPr>
              <a:t>08/10/2014</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F81B0B75-D346-49FB-9F5C-9C656A64B974}"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B2CE07-22ED-4EF9-AA63-4977ED9666FD}" type="datetimeFigureOut">
              <a:rPr lang="en-GB"/>
              <a:pPr>
                <a:defRPr/>
              </a:pPr>
              <a:t>08/10/2014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671E363-FEE3-4266-80E9-A6BB02F9ED98}"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27A7D1C-D826-428B-9EB5-F4FBEFC720BE}" type="datetimeFigureOut">
              <a:rPr lang="en-GB"/>
              <a:pPr>
                <a:defRPr/>
              </a:pPr>
              <a:t>08/10/2014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BE1E93A-32D8-4F15-AEE6-EF5F5B990E78}"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B2F68CC-43F9-42BE-BFC3-2FB572000761}" type="datetimeFigureOut">
              <a:rPr lang="en-GB"/>
              <a:pPr>
                <a:defRPr/>
              </a:pPr>
              <a:t>08/10/2014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3D3E90F-E0F8-4101-97D7-51AB42CA748E}"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B5C38BB0-16A4-4AD6-A9E6-D5717F916EDD}" type="datetimeFigureOut">
              <a:rPr lang="en-GB"/>
              <a:pPr>
                <a:defRPr/>
              </a:pPr>
              <a:t>08/10/2014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CC370E4-6561-45D9-A67B-5114B5A5E0A0}"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3708EF9D-7A7C-4F8B-A2C9-4F3B77B45DA2}" type="datetimeFigureOut">
              <a:rPr lang="en-GB"/>
              <a:pPr>
                <a:defRPr/>
              </a:pPr>
              <a:t>08/10/2014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F5CBF01F-FFA6-401C-A4FD-9648EC89E984}"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ctrTitle"/>
          </p:nvPr>
        </p:nvSpPr>
        <p:spPr/>
        <p:txBody>
          <a:bodyPr/>
          <a:lstStyle/>
          <a:p>
            <a:endParaRPr lang="en-GB" dirty="0" smtClean="0"/>
          </a:p>
        </p:txBody>
      </p:sp>
      <p:sp>
        <p:nvSpPr>
          <p:cNvPr id="2052" name="Subtitle 2"/>
          <p:cNvSpPr>
            <a:spLocks noGrp="1"/>
          </p:cNvSpPr>
          <p:nvPr>
            <p:ph type="subTitle" idx="1"/>
          </p:nvPr>
        </p:nvSpPr>
        <p:spPr>
          <a:xfrm>
            <a:off x="3347864" y="476672"/>
            <a:ext cx="5643562" cy="1512168"/>
          </a:xfrm>
        </p:spPr>
        <p:txBody>
          <a:bodyPr/>
          <a:lstStyle/>
          <a:p>
            <a:r>
              <a:rPr lang="en-GB" sz="4400" dirty="0" smtClean="0">
                <a:solidFill>
                  <a:schemeClr val="tx1"/>
                </a:solidFill>
                <a:latin typeface="Bernard MT Condensed" pitchFamily="18" charset="0"/>
              </a:rPr>
              <a:t>St James’ </a:t>
            </a:r>
          </a:p>
          <a:p>
            <a:r>
              <a:rPr lang="en-GB" sz="4400" dirty="0" smtClean="0">
                <a:solidFill>
                  <a:schemeClr val="tx1"/>
                </a:solidFill>
                <a:latin typeface="Bernard MT Condensed" pitchFamily="18" charset="0"/>
              </a:rPr>
              <a:t>History Hunters</a:t>
            </a:r>
          </a:p>
        </p:txBody>
      </p:sp>
      <p:pic>
        <p:nvPicPr>
          <p:cNvPr id="2053" name="Picture 3" descr="C:\Users\stancliffe\Documents\west end 2013 project\newcastle.anglican.org.JPG"/>
          <p:cNvPicPr>
            <a:picLocks noChangeAspect="1" noChangeArrowheads="1"/>
          </p:cNvPicPr>
          <p:nvPr/>
        </p:nvPicPr>
        <p:blipFill>
          <a:blip r:embed="rId3" cstate="screen"/>
          <a:srcRect/>
          <a:stretch>
            <a:fillRect/>
          </a:stretch>
        </p:blipFill>
        <p:spPr bwMode="auto">
          <a:xfrm>
            <a:off x="179388" y="332419"/>
            <a:ext cx="4032572" cy="6072194"/>
          </a:xfrm>
          <a:prstGeom prst="rect">
            <a:avLst/>
          </a:prstGeom>
          <a:noFill/>
          <a:ln w="9525">
            <a:noFill/>
            <a:miter lim="800000"/>
            <a:headEnd/>
            <a:tailEnd/>
          </a:ln>
        </p:spPr>
      </p:pic>
      <p:pic>
        <p:nvPicPr>
          <p:cNvPr id="2055" name="Picture 2" descr="C:\Users\stancliffe\Documents\west end 2013 project\footprint.jpg"/>
          <p:cNvPicPr>
            <a:picLocks noChangeAspect="1" noChangeArrowheads="1"/>
          </p:cNvPicPr>
          <p:nvPr/>
        </p:nvPicPr>
        <p:blipFill>
          <a:blip r:embed="rId4" cstate="screen"/>
          <a:srcRect/>
          <a:stretch>
            <a:fillRect/>
          </a:stretch>
        </p:blipFill>
        <p:spPr bwMode="auto">
          <a:xfrm rot="9959865">
            <a:off x="7677202" y="3077818"/>
            <a:ext cx="762000" cy="762000"/>
          </a:xfrm>
          <a:prstGeom prst="rect">
            <a:avLst/>
          </a:prstGeom>
          <a:noFill/>
          <a:ln w="9525">
            <a:noFill/>
            <a:miter lim="800000"/>
            <a:headEnd/>
            <a:tailEnd/>
          </a:ln>
        </p:spPr>
      </p:pic>
      <p:pic>
        <p:nvPicPr>
          <p:cNvPr id="2057" name="Picture 2" descr="C:\Users\stancliffe\Documents\west end 2013 project\footprint.jpg"/>
          <p:cNvPicPr>
            <a:picLocks noChangeAspect="1" noChangeArrowheads="1"/>
          </p:cNvPicPr>
          <p:nvPr/>
        </p:nvPicPr>
        <p:blipFill>
          <a:blip r:embed="rId4" cstate="screen"/>
          <a:srcRect/>
          <a:stretch>
            <a:fillRect/>
          </a:stretch>
        </p:blipFill>
        <p:spPr bwMode="auto">
          <a:xfrm rot="9469022">
            <a:off x="7639981" y="1960476"/>
            <a:ext cx="762000" cy="762000"/>
          </a:xfrm>
          <a:prstGeom prst="rect">
            <a:avLst/>
          </a:prstGeom>
          <a:noFill/>
          <a:ln w="9525">
            <a:noFill/>
            <a:miter lim="800000"/>
            <a:headEnd/>
            <a:tailEnd/>
          </a:ln>
        </p:spPr>
      </p:pic>
      <p:pic>
        <p:nvPicPr>
          <p:cNvPr id="2060" name="Picture 2" descr="C:\Users\stancliffe\Documents\west end 2013 project\footprint.jpg"/>
          <p:cNvPicPr>
            <a:picLocks noChangeAspect="1" noChangeArrowheads="1"/>
          </p:cNvPicPr>
          <p:nvPr/>
        </p:nvPicPr>
        <p:blipFill>
          <a:blip r:embed="rId4" cstate="screen"/>
          <a:srcRect/>
          <a:stretch>
            <a:fillRect/>
          </a:stretch>
        </p:blipFill>
        <p:spPr bwMode="auto">
          <a:xfrm rot="-8510154">
            <a:off x="7102250" y="4375073"/>
            <a:ext cx="762000" cy="762000"/>
          </a:xfrm>
          <a:prstGeom prst="rect">
            <a:avLst/>
          </a:prstGeom>
          <a:noFill/>
          <a:ln w="9525">
            <a:noFill/>
            <a:miter lim="800000"/>
            <a:headEnd/>
            <a:tailEnd/>
          </a:ln>
        </p:spPr>
      </p:pic>
      <p:pic>
        <p:nvPicPr>
          <p:cNvPr id="2061" name="Picture 3" descr="C:\Users\stancliffe\Documents\west end 2013 project\mg.jpg"/>
          <p:cNvPicPr>
            <a:picLocks noChangeAspect="1" noChangeArrowheads="1"/>
          </p:cNvPicPr>
          <p:nvPr/>
        </p:nvPicPr>
        <p:blipFill>
          <a:blip r:embed="rId5" cstate="screen"/>
          <a:srcRect/>
          <a:stretch>
            <a:fillRect/>
          </a:stretch>
        </p:blipFill>
        <p:spPr bwMode="auto">
          <a:xfrm rot="154759">
            <a:off x="4608493" y="3983610"/>
            <a:ext cx="2284412" cy="16732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Dear History Hunters.....</a:t>
            </a:r>
            <a:endParaRPr lang="en-GB" b="1" dirty="0">
              <a:latin typeface="Comic Sans MS" pitchFamily="66" charset="0"/>
            </a:endParaRPr>
          </a:p>
        </p:txBody>
      </p:sp>
      <p:sp>
        <p:nvSpPr>
          <p:cNvPr id="3" name="Content Placeholder 2"/>
          <p:cNvSpPr>
            <a:spLocks noGrp="1"/>
          </p:cNvSpPr>
          <p:nvPr>
            <p:ph idx="1"/>
          </p:nvPr>
        </p:nvSpPr>
        <p:spPr>
          <a:xfrm>
            <a:off x="467544" y="1340768"/>
            <a:ext cx="8229600" cy="4525963"/>
          </a:xfrm>
        </p:spPr>
        <p:txBody>
          <a:bodyPr/>
          <a:lstStyle/>
          <a:p>
            <a:r>
              <a:rPr lang="en-GB" sz="2400" dirty="0" smtClean="0">
                <a:latin typeface="Comic Sans MS" pitchFamily="66" charset="0"/>
              </a:rPr>
              <a:t>We are trying to find out about people buried in St James’ Graveyard over its first hundred years.</a:t>
            </a:r>
          </a:p>
          <a:p>
            <a:r>
              <a:rPr lang="en-GB" sz="2400" dirty="0" smtClean="0">
                <a:latin typeface="Comic Sans MS" pitchFamily="66" charset="0"/>
              </a:rPr>
              <a:t>We have some information about the lives of six people buried there but we need to know more!</a:t>
            </a:r>
          </a:p>
          <a:p>
            <a:r>
              <a:rPr lang="en-GB" sz="2400" dirty="0" smtClean="0">
                <a:latin typeface="Comic Sans MS" pitchFamily="66" charset="0"/>
              </a:rPr>
              <a:t>We have collected lots of primary sources.</a:t>
            </a:r>
          </a:p>
          <a:p>
            <a:r>
              <a:rPr lang="en-GB" sz="2400" dirty="0" smtClean="0">
                <a:latin typeface="Comic Sans MS" pitchFamily="66" charset="0"/>
              </a:rPr>
              <a:t>Can you help by hunting down more information using these sources?</a:t>
            </a:r>
          </a:p>
          <a:p>
            <a:pPr>
              <a:buNone/>
            </a:pPr>
            <a:r>
              <a:rPr lang="en-GB" sz="2400" b="1" dirty="0" smtClean="0">
                <a:latin typeface="Comic Sans MS" pitchFamily="66" charset="0"/>
              </a:rPr>
              <a:t>	</a:t>
            </a:r>
            <a:r>
              <a:rPr lang="en-GB" sz="2400" dirty="0" smtClean="0">
                <a:latin typeface="Comic Sans MS" pitchFamily="66" charset="0"/>
              </a:rPr>
              <a:t>Here is some information to get you started.</a:t>
            </a:r>
          </a:p>
          <a:p>
            <a:pPr>
              <a:buNone/>
            </a:pPr>
            <a:endParaRPr lang="en-GB" sz="2400" dirty="0" smtClean="0">
              <a:latin typeface="Comic Sans MS" pitchFamily="66" charset="0"/>
            </a:endParaRPr>
          </a:p>
          <a:p>
            <a:pPr>
              <a:buNone/>
            </a:pPr>
            <a:r>
              <a:rPr lang="en-GB" sz="2400" b="1" dirty="0" smtClean="0">
                <a:latin typeface="Comic Sans MS" pitchFamily="66" charset="0"/>
              </a:rPr>
              <a:t>  from the St James’ Heritage &amp; Environment Group</a:t>
            </a:r>
            <a:endParaRPr lang="en-GB" sz="2400" b="1" dirty="0">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smtClean="0"/>
              <a:t>Section </a:t>
            </a:r>
            <a:r>
              <a:rPr lang="en-GB" b="1" dirty="0" smtClean="0"/>
              <a:t>1 </a:t>
            </a:r>
            <a:endParaRPr lang="en-GB" b="1" dirty="0"/>
          </a:p>
        </p:txBody>
      </p:sp>
      <p:sp>
        <p:nvSpPr>
          <p:cNvPr id="3" name="Content Placeholder 2"/>
          <p:cNvSpPr>
            <a:spLocks noGrp="1"/>
          </p:cNvSpPr>
          <p:nvPr>
            <p:ph idx="1"/>
          </p:nvPr>
        </p:nvSpPr>
        <p:spPr/>
        <p:txBody>
          <a:bodyPr/>
          <a:lstStyle/>
          <a:p>
            <a:endParaRPr lang="en-GB" dirty="0" smtClean="0"/>
          </a:p>
          <a:p>
            <a:endParaRPr lang="en-GB" dirty="0" smtClean="0"/>
          </a:p>
          <a:p>
            <a:endParaRPr lang="en-GB" dirty="0" smtClean="0"/>
          </a:p>
          <a:p>
            <a:r>
              <a:rPr lang="en-GB" sz="4000" dirty="0" smtClean="0"/>
              <a:t>How has our area changed?</a:t>
            </a:r>
          </a:p>
          <a:p>
            <a:r>
              <a:rPr lang="en-GB" sz="4000" dirty="0" smtClean="0"/>
              <a:t>Who used to live here?</a:t>
            </a:r>
            <a:endParaRPr lang="en-GB" sz="4000" dirty="0"/>
          </a:p>
        </p:txBody>
      </p:sp>
      <p:pic>
        <p:nvPicPr>
          <p:cNvPr id="5" name="Picture 4" descr="C:\Users\stancliffe\Documents\west end 2013 project\history hunters\hh logo.jpg"/>
          <p:cNvPicPr/>
          <p:nvPr/>
        </p:nvPicPr>
        <p:blipFill>
          <a:blip r:embed="rId2" cstate="screen"/>
          <a:srcRect/>
          <a:stretch>
            <a:fillRect/>
          </a:stretch>
        </p:blipFill>
        <p:spPr bwMode="auto">
          <a:xfrm>
            <a:off x="539552" y="332656"/>
            <a:ext cx="2843808" cy="216024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descr="C:\Users\stancliffe\Documents\west end 2013 project\tyne 2014.jpg"/>
          <p:cNvPicPr>
            <a:picLocks noChangeAspect="1" noChangeArrowheads="1"/>
          </p:cNvPicPr>
          <p:nvPr/>
        </p:nvPicPr>
        <p:blipFill>
          <a:blip r:embed="rId3" cstate="screen"/>
          <a:srcRect/>
          <a:stretch>
            <a:fillRect/>
          </a:stretch>
        </p:blipFill>
        <p:spPr bwMode="auto">
          <a:xfrm>
            <a:off x="1638" y="0"/>
            <a:ext cx="9142362" cy="6977336"/>
          </a:xfrm>
          <a:prstGeom prst="rect">
            <a:avLst/>
          </a:prstGeom>
          <a:noFill/>
        </p:spPr>
      </p:pic>
      <p:sp>
        <p:nvSpPr>
          <p:cNvPr id="5" name="Right Arrow 4"/>
          <p:cNvSpPr/>
          <p:nvPr/>
        </p:nvSpPr>
        <p:spPr>
          <a:xfrm rot="1968638">
            <a:off x="2098101" y="1388181"/>
            <a:ext cx="3772807" cy="484632"/>
          </a:xfrm>
          <a:prstGeom prst="rightArrow">
            <a:avLst>
              <a:gd name="adj1" fmla="val 56241"/>
              <a:gd name="adj2" fmla="val 512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1026" name="Picture 2" descr="C:\Users\stancliffe\Documents\west end 2013 project\Tyne c1860.jpg"/>
          <p:cNvPicPr>
            <a:picLocks noChangeAspect="1" noChangeArrowheads="1"/>
          </p:cNvPicPr>
          <p:nvPr/>
        </p:nvPicPr>
        <p:blipFill>
          <a:blip r:embed="rId3" cstate="screen"/>
          <a:srcRect/>
          <a:stretch>
            <a:fillRect/>
          </a:stretch>
        </p:blipFill>
        <p:spPr bwMode="auto">
          <a:xfrm>
            <a:off x="11807" y="476672"/>
            <a:ext cx="9228962" cy="6120680"/>
          </a:xfrm>
          <a:prstGeom prst="rect">
            <a:avLst/>
          </a:prstGeom>
          <a:noFill/>
        </p:spPr>
      </p:pic>
      <p:sp>
        <p:nvSpPr>
          <p:cNvPr id="5" name="Right Arrow 4"/>
          <p:cNvSpPr/>
          <p:nvPr/>
        </p:nvSpPr>
        <p:spPr>
          <a:xfrm rot="1123450">
            <a:off x="1957662" y="1933502"/>
            <a:ext cx="377280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stancliffe\Documents\west end 2013 project\project people\Buddle extra\early drawing of High Cross.jpg"/>
          <p:cNvPicPr>
            <a:picLocks noChangeAspect="1" noChangeArrowheads="1"/>
          </p:cNvPicPr>
          <p:nvPr/>
        </p:nvPicPr>
        <p:blipFill>
          <a:blip r:embed="rId3" cstate="screen"/>
          <a:srcRect/>
          <a:stretch>
            <a:fillRect/>
          </a:stretch>
        </p:blipFill>
        <p:spPr bwMode="auto">
          <a:xfrm>
            <a:off x="2411760" y="260648"/>
            <a:ext cx="6385582" cy="2706166"/>
          </a:xfrm>
          <a:prstGeom prst="rect">
            <a:avLst/>
          </a:prstGeom>
          <a:noFill/>
          <a:ln w="9525">
            <a:noFill/>
            <a:miter lim="800000"/>
            <a:headEnd/>
            <a:tailEnd/>
          </a:ln>
        </p:spPr>
      </p:pic>
      <p:pic>
        <p:nvPicPr>
          <p:cNvPr id="5" name="Picture 9" descr="C:\Users\stancliffe\Documents\west end 2013 project\project people\Alderson\Adelaide Ter 1900 west end.jpg"/>
          <p:cNvPicPr>
            <a:picLocks noChangeAspect="1" noChangeArrowheads="1"/>
          </p:cNvPicPr>
          <p:nvPr/>
        </p:nvPicPr>
        <p:blipFill>
          <a:blip r:embed="rId4" cstate="screen"/>
          <a:srcRect/>
          <a:stretch>
            <a:fillRect/>
          </a:stretch>
        </p:blipFill>
        <p:spPr bwMode="auto">
          <a:xfrm>
            <a:off x="1763688" y="3212976"/>
            <a:ext cx="4926746" cy="3424408"/>
          </a:xfrm>
          <a:prstGeom prst="rect">
            <a:avLst/>
          </a:prstGeom>
          <a:noFill/>
          <a:ln w="9525">
            <a:noFill/>
            <a:miter lim="800000"/>
            <a:headEnd/>
            <a:tailEnd/>
          </a:ln>
        </p:spPr>
      </p:pic>
      <p:sp>
        <p:nvSpPr>
          <p:cNvPr id="6" name="TextBox 5"/>
          <p:cNvSpPr txBox="1"/>
          <p:nvPr/>
        </p:nvSpPr>
        <p:spPr>
          <a:xfrm>
            <a:off x="251520" y="260648"/>
            <a:ext cx="1512168" cy="646331"/>
          </a:xfrm>
          <a:prstGeom prst="rect">
            <a:avLst/>
          </a:prstGeom>
          <a:noFill/>
        </p:spPr>
        <p:txBody>
          <a:bodyPr wrap="square" rtlCol="0">
            <a:spAutoFit/>
          </a:bodyPr>
          <a:lstStyle/>
          <a:p>
            <a:r>
              <a:rPr lang="en-GB" dirty="0" err="1" smtClean="0"/>
              <a:t>Benwell</a:t>
            </a:r>
            <a:r>
              <a:rPr lang="en-GB" dirty="0" smtClean="0"/>
              <a:t> in</a:t>
            </a:r>
          </a:p>
          <a:p>
            <a:r>
              <a:rPr lang="en-GB" dirty="0" smtClean="0"/>
              <a:t>about1840</a:t>
            </a:r>
            <a:endParaRPr lang="en-GB" dirty="0"/>
          </a:p>
        </p:txBody>
      </p:sp>
      <p:sp>
        <p:nvSpPr>
          <p:cNvPr id="9" name="Subtitle 8"/>
          <p:cNvSpPr>
            <a:spLocks noGrp="1"/>
          </p:cNvSpPr>
          <p:nvPr>
            <p:ph type="subTitle" idx="1"/>
          </p:nvPr>
        </p:nvSpPr>
        <p:spPr/>
        <p:txBody>
          <a:bodyPr/>
          <a:lstStyle/>
          <a:p>
            <a:endParaRPr lang="en-GB" dirty="0"/>
          </a:p>
        </p:txBody>
      </p:sp>
      <p:sp>
        <p:nvSpPr>
          <p:cNvPr id="11" name="TextBox 10"/>
          <p:cNvSpPr txBox="1"/>
          <p:nvPr/>
        </p:nvSpPr>
        <p:spPr>
          <a:xfrm>
            <a:off x="251520" y="5445224"/>
            <a:ext cx="1512168" cy="646331"/>
          </a:xfrm>
          <a:prstGeom prst="rect">
            <a:avLst/>
          </a:prstGeom>
          <a:noFill/>
        </p:spPr>
        <p:txBody>
          <a:bodyPr wrap="square" rtlCol="0">
            <a:spAutoFit/>
          </a:bodyPr>
          <a:lstStyle/>
          <a:p>
            <a:r>
              <a:rPr lang="en-GB" dirty="0" err="1" smtClean="0"/>
              <a:t>Benwell</a:t>
            </a:r>
            <a:r>
              <a:rPr lang="en-GB" dirty="0" smtClean="0"/>
              <a:t> in</a:t>
            </a:r>
          </a:p>
          <a:p>
            <a:r>
              <a:rPr lang="en-GB" dirty="0" smtClean="0"/>
              <a:t>about</a:t>
            </a:r>
            <a:r>
              <a:rPr lang="en-GB" dirty="0" smtClean="0"/>
              <a:t>1900</a:t>
            </a:r>
            <a:endParaRPr lang="en-GB" dirty="0"/>
          </a:p>
        </p:txBody>
      </p:sp>
      <p:pic>
        <p:nvPicPr>
          <p:cNvPr id="12" name="Picture 11" descr="Queen victoria young.jpg"/>
          <p:cNvPicPr>
            <a:picLocks noChangeAspect="1"/>
          </p:cNvPicPr>
          <p:nvPr/>
        </p:nvPicPr>
        <p:blipFill>
          <a:blip r:embed="rId5" cstate="screen"/>
          <a:stretch>
            <a:fillRect/>
          </a:stretch>
        </p:blipFill>
        <p:spPr>
          <a:xfrm>
            <a:off x="251520" y="980728"/>
            <a:ext cx="1904367" cy="1265483"/>
          </a:xfrm>
          <a:prstGeom prst="rect">
            <a:avLst/>
          </a:prstGeom>
        </p:spPr>
      </p:pic>
      <p:pic>
        <p:nvPicPr>
          <p:cNvPr id="1026" name="Picture 2" descr="C:\Users\stancliffe\Documents\west end 2013 project\queen victoria granny.jpg"/>
          <p:cNvPicPr>
            <a:picLocks noChangeAspect="1" noChangeArrowheads="1"/>
          </p:cNvPicPr>
          <p:nvPr/>
        </p:nvPicPr>
        <p:blipFill>
          <a:blip r:embed="rId6" cstate="screen"/>
          <a:srcRect/>
          <a:stretch>
            <a:fillRect/>
          </a:stretch>
        </p:blipFill>
        <p:spPr bwMode="auto">
          <a:xfrm>
            <a:off x="7164288" y="3933056"/>
            <a:ext cx="1742501" cy="2058666"/>
          </a:xfrm>
          <a:prstGeom prst="rect">
            <a:avLst/>
          </a:prstGeom>
          <a:noFill/>
        </p:spPr>
      </p:pic>
      <p:sp>
        <p:nvSpPr>
          <p:cNvPr id="16" name="TextBox 15"/>
          <p:cNvSpPr txBox="1"/>
          <p:nvPr/>
        </p:nvSpPr>
        <p:spPr>
          <a:xfrm>
            <a:off x="323528" y="2348880"/>
            <a:ext cx="1728192" cy="430887"/>
          </a:xfrm>
          <a:prstGeom prst="rect">
            <a:avLst/>
          </a:prstGeom>
          <a:noFill/>
        </p:spPr>
        <p:txBody>
          <a:bodyPr wrap="square" rtlCol="0">
            <a:spAutoFit/>
          </a:bodyPr>
          <a:lstStyle/>
          <a:p>
            <a:r>
              <a:rPr lang="en-GB" sz="1100" dirty="0" smtClean="0"/>
              <a:t>(When Queen Victoria was young) </a:t>
            </a:r>
            <a:endParaRPr lang="en-GB" sz="1100" dirty="0"/>
          </a:p>
        </p:txBody>
      </p:sp>
      <p:sp>
        <p:nvSpPr>
          <p:cNvPr id="17" name="TextBox 16"/>
          <p:cNvSpPr txBox="1"/>
          <p:nvPr/>
        </p:nvSpPr>
        <p:spPr>
          <a:xfrm>
            <a:off x="7164288" y="6165304"/>
            <a:ext cx="1728192" cy="430887"/>
          </a:xfrm>
          <a:prstGeom prst="rect">
            <a:avLst/>
          </a:prstGeom>
          <a:noFill/>
        </p:spPr>
        <p:txBody>
          <a:bodyPr wrap="square" rtlCol="0">
            <a:spAutoFit/>
          </a:bodyPr>
          <a:lstStyle/>
          <a:p>
            <a:r>
              <a:rPr lang="en-GB" sz="1100" dirty="0" smtClean="0"/>
              <a:t>(When Queen Victoria was old) </a:t>
            </a:r>
            <a:endParaRPr lang="en-GB" sz="1100" dirty="0"/>
          </a:p>
        </p:txBody>
      </p:sp>
      <p:sp>
        <p:nvSpPr>
          <p:cNvPr id="14" name="Right Arrow 13"/>
          <p:cNvSpPr/>
          <p:nvPr/>
        </p:nvSpPr>
        <p:spPr>
          <a:xfrm>
            <a:off x="1619672" y="476672"/>
            <a:ext cx="648072" cy="72008"/>
          </a:xfrm>
          <a:prstGeom prst="rightArrow">
            <a:avLst>
              <a:gd name="adj1" fmla="val 56241"/>
              <a:gd name="adj2" fmla="val 512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Arrow 14"/>
          <p:cNvSpPr/>
          <p:nvPr/>
        </p:nvSpPr>
        <p:spPr>
          <a:xfrm>
            <a:off x="755576" y="6237312"/>
            <a:ext cx="648072" cy="72008"/>
          </a:xfrm>
          <a:prstGeom prst="rightArrow">
            <a:avLst>
              <a:gd name="adj1" fmla="val 56241"/>
              <a:gd name="adj2" fmla="val 512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395536" y="5517232"/>
            <a:ext cx="4428133" cy="1079500"/>
          </a:xfrm>
        </p:spPr>
        <p:txBody>
          <a:bodyPr/>
          <a:lstStyle/>
          <a:p>
            <a:r>
              <a:rPr lang="en-GB" sz="4000" b="1" dirty="0" smtClean="0">
                <a:solidFill>
                  <a:srgbClr val="FF0000"/>
                </a:solidFill>
              </a:rPr>
              <a:t>Richard Grainger</a:t>
            </a:r>
          </a:p>
        </p:txBody>
      </p:sp>
      <p:sp>
        <p:nvSpPr>
          <p:cNvPr id="3" name="Subtitle 2"/>
          <p:cNvSpPr>
            <a:spLocks noGrp="1"/>
          </p:cNvSpPr>
          <p:nvPr>
            <p:ph type="subTitle" idx="1"/>
          </p:nvPr>
        </p:nvSpPr>
        <p:spPr>
          <a:xfrm>
            <a:off x="3779838" y="6858000"/>
            <a:ext cx="6400800" cy="625475"/>
          </a:xfrm>
        </p:spPr>
        <p:txBody>
          <a:bodyPr rtlCol="0">
            <a:normAutofit/>
          </a:bodyPr>
          <a:lstStyle/>
          <a:p>
            <a:pPr fontAlgn="auto">
              <a:spcAft>
                <a:spcPts val="0"/>
              </a:spcAft>
              <a:buFont typeface="Arial" pitchFamily="34" charset="0"/>
              <a:buNone/>
              <a:defRPr/>
            </a:pPr>
            <a:endParaRPr lang="en-GB" dirty="0"/>
          </a:p>
        </p:txBody>
      </p:sp>
      <p:pic>
        <p:nvPicPr>
          <p:cNvPr id="3079" name="Picture 7" descr="C:\Users\stancliffe\Dropbox\St James learning package resources\img577.jpg"/>
          <p:cNvPicPr>
            <a:picLocks noChangeAspect="1" noChangeArrowheads="1"/>
          </p:cNvPicPr>
          <p:nvPr/>
        </p:nvPicPr>
        <p:blipFill>
          <a:blip r:embed="rId3" cstate="screen"/>
          <a:srcRect/>
          <a:stretch>
            <a:fillRect/>
          </a:stretch>
        </p:blipFill>
        <p:spPr bwMode="auto">
          <a:xfrm>
            <a:off x="6084168" y="332656"/>
            <a:ext cx="2818081" cy="1967703"/>
          </a:xfrm>
          <a:prstGeom prst="rect">
            <a:avLst/>
          </a:prstGeom>
          <a:noFill/>
          <a:ln>
            <a:solidFill>
              <a:schemeClr val="tx1"/>
            </a:solidFill>
          </a:ln>
        </p:spPr>
      </p:pic>
      <p:pic>
        <p:nvPicPr>
          <p:cNvPr id="5123" name="Picture 3" descr="C:\Users\stancliffe\Dropbox\img598.jpg"/>
          <p:cNvPicPr>
            <a:picLocks noChangeAspect="1" noChangeArrowheads="1"/>
          </p:cNvPicPr>
          <p:nvPr/>
        </p:nvPicPr>
        <p:blipFill>
          <a:blip r:embed="rId4" cstate="screen"/>
          <a:srcRect/>
          <a:stretch>
            <a:fillRect/>
          </a:stretch>
        </p:blipFill>
        <p:spPr bwMode="auto">
          <a:xfrm>
            <a:off x="5436096" y="1988840"/>
            <a:ext cx="2994423" cy="1993988"/>
          </a:xfrm>
          <a:prstGeom prst="rect">
            <a:avLst/>
          </a:prstGeom>
          <a:noFill/>
          <a:ln>
            <a:solidFill>
              <a:schemeClr val="tx1"/>
            </a:solidFill>
          </a:ln>
        </p:spPr>
      </p:pic>
      <p:pic>
        <p:nvPicPr>
          <p:cNvPr id="3077" name="Picture 4" descr="2013-11-22 14.11.14.jpg"/>
          <p:cNvPicPr>
            <a:picLocks noChangeAspect="1"/>
          </p:cNvPicPr>
          <p:nvPr/>
        </p:nvPicPr>
        <p:blipFill>
          <a:blip r:embed="rId5" cstate="screen"/>
          <a:srcRect/>
          <a:stretch>
            <a:fillRect/>
          </a:stretch>
        </p:blipFill>
        <p:spPr bwMode="auto">
          <a:xfrm>
            <a:off x="4860032" y="3861048"/>
            <a:ext cx="3447387" cy="2195959"/>
          </a:xfrm>
          <a:prstGeom prst="rect">
            <a:avLst/>
          </a:prstGeom>
          <a:noFill/>
          <a:ln w="9525">
            <a:solidFill>
              <a:schemeClr val="tx1"/>
            </a:solidFill>
            <a:miter lim="800000"/>
            <a:headEnd/>
            <a:tailEnd/>
          </a:ln>
        </p:spPr>
      </p:pic>
      <p:pic>
        <p:nvPicPr>
          <p:cNvPr id="1026" name="Picture 2" descr="C:\Users\stancliffe\Documents\west end 2013 project\grainger pics\grainger tyne wear.jpg"/>
          <p:cNvPicPr>
            <a:picLocks noChangeAspect="1" noChangeArrowheads="1"/>
          </p:cNvPicPr>
          <p:nvPr/>
        </p:nvPicPr>
        <p:blipFill>
          <a:blip r:embed="rId6" cstate="print"/>
          <a:srcRect/>
          <a:stretch>
            <a:fillRect/>
          </a:stretch>
        </p:blipFill>
        <p:spPr bwMode="auto">
          <a:xfrm>
            <a:off x="323528" y="260647"/>
            <a:ext cx="4298398" cy="5328593"/>
          </a:xfrm>
          <a:prstGeom prst="rect">
            <a:avLst/>
          </a:prstGeom>
          <a:noFill/>
          <a:ln>
            <a:solidFill>
              <a:schemeClr val="tx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508104" y="116632"/>
            <a:ext cx="3455988" cy="1143000"/>
          </a:xfrm>
        </p:spPr>
        <p:txBody>
          <a:bodyPr/>
          <a:lstStyle/>
          <a:p>
            <a:r>
              <a:rPr lang="en-GB" b="1" dirty="0" smtClean="0">
                <a:solidFill>
                  <a:srgbClr val="FF0000"/>
                </a:solidFill>
              </a:rPr>
              <a:t>John Buddle</a:t>
            </a:r>
          </a:p>
        </p:txBody>
      </p:sp>
      <p:pic>
        <p:nvPicPr>
          <p:cNvPr id="5124" name="Content Placeholder 3" descr="buddlejohn.jpg"/>
          <p:cNvPicPr>
            <a:picLocks noGrp="1" noChangeAspect="1"/>
          </p:cNvPicPr>
          <p:nvPr>
            <p:ph idx="1"/>
          </p:nvPr>
        </p:nvPicPr>
        <p:blipFill>
          <a:blip r:embed="rId3" cstate="screen"/>
          <a:srcRect/>
          <a:stretch>
            <a:fillRect/>
          </a:stretch>
        </p:blipFill>
        <p:spPr>
          <a:xfrm>
            <a:off x="4859338" y="1341438"/>
            <a:ext cx="4067175" cy="5305425"/>
          </a:xfrm>
          <a:ln>
            <a:solidFill>
              <a:schemeClr val="tx1"/>
            </a:solidFill>
          </a:ln>
        </p:spPr>
      </p:pic>
      <p:pic>
        <p:nvPicPr>
          <p:cNvPr id="28674" name="Picture 2" descr="http://downloads.bbc.co.uk/rmhttp/schools/primaryhistory/images/victorian_britain/children_in_coal_mines/v_lithograph.jpg"/>
          <p:cNvPicPr>
            <a:picLocks noChangeAspect="1" noChangeArrowheads="1"/>
          </p:cNvPicPr>
          <p:nvPr/>
        </p:nvPicPr>
        <p:blipFill>
          <a:blip r:embed="rId4" cstate="screen"/>
          <a:srcRect/>
          <a:stretch>
            <a:fillRect/>
          </a:stretch>
        </p:blipFill>
        <p:spPr bwMode="auto">
          <a:xfrm>
            <a:off x="323528" y="476672"/>
            <a:ext cx="5267043" cy="3565030"/>
          </a:xfrm>
          <a:prstGeom prst="rect">
            <a:avLst/>
          </a:prstGeom>
          <a:noFill/>
          <a:ln>
            <a:solidFill>
              <a:schemeClr val="tx1"/>
            </a:solidFill>
          </a:ln>
        </p:spPr>
      </p:pic>
      <p:pic>
        <p:nvPicPr>
          <p:cNvPr id="2050" name="Picture 2" descr="C:\Users\stancliffe\Documents\west end 2013 project\history hunters\coaly tyne.jpg"/>
          <p:cNvPicPr>
            <a:picLocks noChangeAspect="1" noChangeArrowheads="1"/>
          </p:cNvPicPr>
          <p:nvPr/>
        </p:nvPicPr>
        <p:blipFill>
          <a:blip r:embed="rId5" cstate="screen"/>
          <a:srcRect/>
          <a:stretch>
            <a:fillRect/>
          </a:stretch>
        </p:blipFill>
        <p:spPr bwMode="auto">
          <a:xfrm>
            <a:off x="467544" y="3645023"/>
            <a:ext cx="3299059" cy="273630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GB" b="1" dirty="0" smtClean="0">
                <a:solidFill>
                  <a:srgbClr val="FF0000"/>
                </a:solidFill>
              </a:rPr>
              <a:t>John </a:t>
            </a:r>
            <a:r>
              <a:rPr lang="en-GB" b="1" dirty="0" err="1" smtClean="0">
                <a:solidFill>
                  <a:srgbClr val="FF0000"/>
                </a:solidFill>
              </a:rPr>
              <a:t>Sowerby</a:t>
            </a:r>
            <a:endParaRPr lang="en-GB" b="1" dirty="0" smtClean="0">
              <a:solidFill>
                <a:srgbClr val="FF0000"/>
              </a:solidFill>
            </a:endParaRPr>
          </a:p>
        </p:txBody>
      </p:sp>
      <p:pic>
        <p:nvPicPr>
          <p:cNvPr id="7171" name="Content Placeholder 3" descr="Benwell Towers c1900 (2) (1).jpg"/>
          <p:cNvPicPr>
            <a:picLocks noGrp="1" noChangeAspect="1"/>
          </p:cNvPicPr>
          <p:nvPr>
            <p:ph idx="1"/>
          </p:nvPr>
        </p:nvPicPr>
        <p:blipFill>
          <a:blip r:embed="rId3" cstate="screen"/>
          <a:srcRect/>
          <a:stretch>
            <a:fillRect/>
          </a:stretch>
        </p:blipFill>
        <p:spPr>
          <a:xfrm>
            <a:off x="1258888" y="3860800"/>
            <a:ext cx="3817937" cy="2770188"/>
          </a:xfrm>
          <a:ln>
            <a:solidFill>
              <a:schemeClr val="tx1"/>
            </a:solidFill>
          </a:ln>
        </p:spPr>
      </p:pic>
      <p:pic>
        <p:nvPicPr>
          <p:cNvPr id="7172" name="Picture 2" descr="C:\Users\stancliffe\Documents\west end 2013 project\project people\Sowerby\johnsowerby1.jpg"/>
          <p:cNvPicPr>
            <a:picLocks noChangeAspect="1" noChangeArrowheads="1"/>
          </p:cNvPicPr>
          <p:nvPr/>
        </p:nvPicPr>
        <p:blipFill>
          <a:blip r:embed="rId4" cstate="screen"/>
          <a:srcRect/>
          <a:stretch>
            <a:fillRect/>
          </a:stretch>
        </p:blipFill>
        <p:spPr bwMode="auto">
          <a:xfrm>
            <a:off x="539750" y="1196975"/>
            <a:ext cx="2540000" cy="3022600"/>
          </a:xfrm>
          <a:prstGeom prst="rect">
            <a:avLst/>
          </a:prstGeom>
          <a:noFill/>
          <a:ln w="9525">
            <a:solidFill>
              <a:schemeClr val="tx1"/>
            </a:solidFill>
            <a:miter lim="800000"/>
            <a:headEnd/>
            <a:tailEnd/>
          </a:ln>
        </p:spPr>
      </p:pic>
      <p:pic>
        <p:nvPicPr>
          <p:cNvPr id="7173" name="Picture 4" descr="sowerby works.jpg"/>
          <p:cNvPicPr>
            <a:picLocks noChangeAspect="1"/>
          </p:cNvPicPr>
          <p:nvPr/>
        </p:nvPicPr>
        <p:blipFill>
          <a:blip r:embed="rId5" cstate="screen"/>
          <a:srcRect/>
          <a:stretch>
            <a:fillRect/>
          </a:stretch>
        </p:blipFill>
        <p:spPr bwMode="auto">
          <a:xfrm>
            <a:off x="5364088" y="1340768"/>
            <a:ext cx="3438525" cy="4797425"/>
          </a:xfrm>
          <a:prstGeom prst="rect">
            <a:avLst/>
          </a:prstGeom>
          <a:noFill/>
          <a:ln w="9525">
            <a:noFill/>
            <a:miter lim="800000"/>
            <a:headEnd/>
            <a:tailEnd/>
          </a:ln>
        </p:spPr>
      </p:pic>
      <p:pic>
        <p:nvPicPr>
          <p:cNvPr id="1026" name="Picture 2" descr="C:\Users\stancliffe\Documents\west end 2013 project\history hunters\glass_after_press.jpg"/>
          <p:cNvPicPr>
            <a:picLocks noChangeAspect="1" noChangeArrowheads="1"/>
          </p:cNvPicPr>
          <p:nvPr/>
        </p:nvPicPr>
        <p:blipFill>
          <a:blip r:embed="rId6" cstate="screen"/>
          <a:srcRect/>
          <a:stretch>
            <a:fillRect/>
          </a:stretch>
        </p:blipFill>
        <p:spPr bwMode="auto">
          <a:xfrm>
            <a:off x="3203848" y="1772816"/>
            <a:ext cx="2286000" cy="1762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descr="C:\Users\stancliffe\Documents\west end 2013 project\history hunters\scotswood mining memorial a curtis.jpg"/>
          <p:cNvPicPr>
            <a:picLocks noChangeAspect="1" noChangeArrowheads="1"/>
          </p:cNvPicPr>
          <p:nvPr/>
        </p:nvPicPr>
        <p:blipFill>
          <a:blip r:embed="rId3" cstate="print"/>
          <a:srcRect/>
          <a:stretch>
            <a:fillRect/>
          </a:stretch>
        </p:blipFill>
        <p:spPr bwMode="auto">
          <a:xfrm>
            <a:off x="4644008" y="1628800"/>
            <a:ext cx="4028265" cy="3024336"/>
          </a:xfrm>
          <a:prstGeom prst="rect">
            <a:avLst/>
          </a:prstGeom>
          <a:noFill/>
          <a:ln>
            <a:solidFill>
              <a:schemeClr val="tx1"/>
            </a:solidFill>
          </a:ln>
        </p:spPr>
      </p:pic>
      <p:sp>
        <p:nvSpPr>
          <p:cNvPr id="9218" name="Title 1"/>
          <p:cNvSpPr>
            <a:spLocks noGrp="1"/>
          </p:cNvSpPr>
          <p:nvPr>
            <p:ph type="title"/>
          </p:nvPr>
        </p:nvSpPr>
        <p:spPr/>
        <p:txBody>
          <a:bodyPr/>
          <a:lstStyle/>
          <a:p>
            <a:r>
              <a:rPr lang="en-GB" b="1" dirty="0" smtClean="0">
                <a:solidFill>
                  <a:srgbClr val="FF0000"/>
                </a:solidFill>
              </a:rPr>
              <a:t>Joseph Ryan</a:t>
            </a:r>
          </a:p>
        </p:txBody>
      </p:sp>
      <p:pic>
        <p:nvPicPr>
          <p:cNvPr id="9219" name="Content Placeholder 3" descr="frith scotswood map 1914.jpg"/>
          <p:cNvPicPr>
            <a:picLocks noGrp="1" noChangeAspect="1"/>
          </p:cNvPicPr>
          <p:nvPr>
            <p:ph idx="1"/>
          </p:nvPr>
        </p:nvPicPr>
        <p:blipFill>
          <a:blip r:embed="rId4" cstate="screen"/>
          <a:srcRect/>
          <a:stretch>
            <a:fillRect/>
          </a:stretch>
        </p:blipFill>
        <p:spPr>
          <a:xfrm>
            <a:off x="179512" y="3140968"/>
            <a:ext cx="5604947" cy="3456384"/>
          </a:xfrm>
          <a:ln>
            <a:solidFill>
              <a:schemeClr val="tx1"/>
            </a:solidFill>
          </a:ln>
        </p:spPr>
      </p:pic>
      <p:pic>
        <p:nvPicPr>
          <p:cNvPr id="6146" name="Picture 2" descr="C:\Users\stancliffe\Documents\west end 2013 project\history hunters\Coal_mining.jpg"/>
          <p:cNvPicPr>
            <a:picLocks noChangeAspect="1" noChangeArrowheads="1"/>
          </p:cNvPicPr>
          <p:nvPr/>
        </p:nvPicPr>
        <p:blipFill>
          <a:blip r:embed="rId5" cstate="screen"/>
          <a:srcRect/>
          <a:stretch>
            <a:fillRect/>
          </a:stretch>
        </p:blipFill>
        <p:spPr bwMode="auto">
          <a:xfrm>
            <a:off x="323528" y="1196752"/>
            <a:ext cx="4011613" cy="2887663"/>
          </a:xfrm>
          <a:prstGeom prst="rect">
            <a:avLst/>
          </a:prstGeom>
          <a:noFill/>
          <a:ln>
            <a:solidFill>
              <a:schemeClr val="tx1"/>
            </a:solidFill>
          </a:ln>
        </p:spPr>
      </p:pic>
      <p:sp>
        <p:nvSpPr>
          <p:cNvPr id="7" name="Right Arrow 6"/>
          <p:cNvSpPr/>
          <p:nvPr/>
        </p:nvSpPr>
        <p:spPr>
          <a:xfrm rot="9557156">
            <a:off x="3195651" y="3925776"/>
            <a:ext cx="2897288" cy="483152"/>
          </a:xfrm>
          <a:prstGeom prst="rightArrow">
            <a:avLst>
              <a:gd name="adj1" fmla="val 56241"/>
              <a:gd name="adj2" fmla="val 512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GB" b="1" dirty="0" smtClean="0">
                <a:solidFill>
                  <a:srgbClr val="FF0000"/>
                </a:solidFill>
              </a:rPr>
              <a:t>Thomas Alderson</a:t>
            </a:r>
          </a:p>
        </p:txBody>
      </p:sp>
      <p:pic>
        <p:nvPicPr>
          <p:cNvPr id="23554" name="Picture 2" descr="C:\Users\stancliffe\Documents\west end 2013 project\project people\Alderson extra\east end adelaide ter 1900.jpg"/>
          <p:cNvPicPr>
            <a:picLocks noChangeAspect="1" noChangeArrowheads="1"/>
          </p:cNvPicPr>
          <p:nvPr/>
        </p:nvPicPr>
        <p:blipFill>
          <a:blip r:embed="rId3" cstate="screen"/>
          <a:srcRect/>
          <a:stretch>
            <a:fillRect/>
          </a:stretch>
        </p:blipFill>
        <p:spPr bwMode="auto">
          <a:xfrm>
            <a:off x="5364088" y="1124744"/>
            <a:ext cx="3098201" cy="2148086"/>
          </a:xfrm>
          <a:prstGeom prst="rect">
            <a:avLst/>
          </a:prstGeom>
          <a:noFill/>
          <a:ln>
            <a:solidFill>
              <a:schemeClr val="tx1"/>
            </a:solidFill>
          </a:ln>
        </p:spPr>
      </p:pic>
      <p:pic>
        <p:nvPicPr>
          <p:cNvPr id="11268" name="Picture 2" descr="C:\Users\stancliffe\Documents\west end 2013 project\download.jpg"/>
          <p:cNvPicPr>
            <a:picLocks noChangeAspect="1" noChangeArrowheads="1"/>
          </p:cNvPicPr>
          <p:nvPr/>
        </p:nvPicPr>
        <p:blipFill>
          <a:blip r:embed="rId4" cstate="screen"/>
          <a:srcRect/>
          <a:stretch>
            <a:fillRect/>
          </a:stretch>
        </p:blipFill>
        <p:spPr bwMode="auto">
          <a:xfrm>
            <a:off x="4067944" y="3429000"/>
            <a:ext cx="4759238" cy="3167311"/>
          </a:xfrm>
          <a:prstGeom prst="rect">
            <a:avLst/>
          </a:prstGeom>
          <a:noFill/>
          <a:ln w="9525">
            <a:solidFill>
              <a:schemeClr val="tx1"/>
            </a:solidFill>
            <a:miter lim="800000"/>
            <a:headEnd/>
            <a:tailEnd/>
          </a:ln>
        </p:spPr>
      </p:pic>
      <p:pic>
        <p:nvPicPr>
          <p:cNvPr id="23556" name="Picture 4" descr="C:\Users\stancliffe\Documents\west end 2013 project\history hunters\wards 87-88 alderson 1st mention crop.jpg"/>
          <p:cNvPicPr>
            <a:picLocks noGrp="1" noChangeAspect="1" noChangeArrowheads="1"/>
          </p:cNvPicPr>
          <p:nvPr>
            <p:ph idx="1"/>
          </p:nvPr>
        </p:nvPicPr>
        <p:blipFill>
          <a:blip r:embed="rId5" cstate="screen"/>
          <a:srcRect/>
          <a:stretch>
            <a:fillRect/>
          </a:stretch>
        </p:blipFill>
        <p:spPr bwMode="auto">
          <a:xfrm>
            <a:off x="179512" y="1556792"/>
            <a:ext cx="4486275" cy="3438525"/>
          </a:xfrm>
          <a:prstGeom prst="rect">
            <a:avLst/>
          </a:prstGeom>
          <a:noFill/>
          <a:ln>
            <a:solidFill>
              <a:schemeClr val="tx1"/>
            </a:solidFill>
          </a:ln>
        </p:spPr>
      </p:pic>
      <p:sp>
        <p:nvSpPr>
          <p:cNvPr id="12" name="Right Arrow 11"/>
          <p:cNvSpPr/>
          <p:nvPr/>
        </p:nvSpPr>
        <p:spPr>
          <a:xfrm rot="20573446">
            <a:off x="3864699" y="2530242"/>
            <a:ext cx="2394137" cy="484632"/>
          </a:xfrm>
          <a:prstGeom prst="rightArrow">
            <a:avLst>
              <a:gd name="adj1" fmla="val 56241"/>
              <a:gd name="adj2" fmla="val 512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tancliffe\Documents\west end 2013 project\history hunters\ferguson in benwell web.jpg"/>
          <p:cNvPicPr>
            <a:picLocks noGrp="1" noChangeAspect="1" noChangeArrowheads="1"/>
          </p:cNvPicPr>
          <p:nvPr>
            <p:ph idx="1"/>
          </p:nvPr>
        </p:nvPicPr>
        <p:blipFill>
          <a:blip r:embed="rId3" cstate="print"/>
          <a:srcRect/>
          <a:stretch>
            <a:fillRect/>
          </a:stretch>
        </p:blipFill>
        <p:spPr bwMode="auto">
          <a:xfrm>
            <a:off x="1653378" y="1340768"/>
            <a:ext cx="6951070" cy="4375451"/>
          </a:xfrm>
          <a:prstGeom prst="rect">
            <a:avLst/>
          </a:prstGeom>
          <a:noFill/>
        </p:spPr>
      </p:pic>
      <p:sp>
        <p:nvSpPr>
          <p:cNvPr id="13315" name="Title 1"/>
          <p:cNvSpPr>
            <a:spLocks noGrp="1"/>
          </p:cNvSpPr>
          <p:nvPr>
            <p:ph type="title"/>
          </p:nvPr>
        </p:nvSpPr>
        <p:spPr/>
        <p:txBody>
          <a:bodyPr/>
          <a:lstStyle/>
          <a:p>
            <a:r>
              <a:rPr lang="en-GB" b="1" dirty="0" smtClean="0">
                <a:solidFill>
                  <a:srgbClr val="FF0000"/>
                </a:solidFill>
              </a:rPr>
              <a:t>John</a:t>
            </a:r>
            <a:r>
              <a:rPr lang="en-GB" dirty="0" smtClean="0"/>
              <a:t> </a:t>
            </a:r>
            <a:r>
              <a:rPr lang="en-GB" b="1" dirty="0" smtClean="0">
                <a:solidFill>
                  <a:srgbClr val="FF0000"/>
                </a:solidFill>
              </a:rPr>
              <a:t>Ferguson</a:t>
            </a:r>
          </a:p>
        </p:txBody>
      </p:sp>
      <p:pic>
        <p:nvPicPr>
          <p:cNvPr id="21510" name="Picture 6" descr="C:\Users\stancliffe\Documents\west end 2013 project\history hunters\1898 OS map showing Benwell West Farm.jpg"/>
          <p:cNvPicPr>
            <a:picLocks noChangeAspect="1" noChangeArrowheads="1"/>
          </p:cNvPicPr>
          <p:nvPr/>
        </p:nvPicPr>
        <p:blipFill>
          <a:blip r:embed="rId4" cstate="screen"/>
          <a:srcRect/>
          <a:stretch>
            <a:fillRect/>
          </a:stretch>
        </p:blipFill>
        <p:spPr bwMode="auto">
          <a:xfrm>
            <a:off x="323528" y="4005064"/>
            <a:ext cx="4713805" cy="2644230"/>
          </a:xfrm>
          <a:prstGeom prst="rect">
            <a:avLst/>
          </a:prstGeom>
          <a:noFill/>
          <a:ln>
            <a:solidFill>
              <a:schemeClr val="tx1"/>
            </a:solidFill>
          </a:ln>
        </p:spPr>
      </p:pic>
      <p:sp>
        <p:nvSpPr>
          <p:cNvPr id="9" name="Oval 8"/>
          <p:cNvSpPr/>
          <p:nvPr/>
        </p:nvSpPr>
        <p:spPr>
          <a:xfrm>
            <a:off x="683568" y="4581128"/>
            <a:ext cx="1008112" cy="936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rot="11105353">
            <a:off x="2924344" y="5086471"/>
            <a:ext cx="2590480" cy="307430"/>
          </a:xfrm>
          <a:prstGeom prst="rightArrow">
            <a:avLst>
              <a:gd name="adj1" fmla="val 56241"/>
              <a:gd name="adj2" fmla="val 512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en-GB" b="1" dirty="0" smtClean="0"/>
              <a:t>Section </a:t>
            </a:r>
            <a:r>
              <a:rPr lang="en-GB" b="1" dirty="0" smtClean="0"/>
              <a:t>2</a:t>
            </a:r>
            <a:endParaRPr lang="en-GB" b="1" dirty="0"/>
          </a:p>
        </p:txBody>
      </p:sp>
      <p:sp>
        <p:nvSpPr>
          <p:cNvPr id="5" name="Content Placeholder 4"/>
          <p:cNvSpPr>
            <a:spLocks noGrp="1"/>
          </p:cNvSpPr>
          <p:nvPr>
            <p:ph idx="1"/>
          </p:nvPr>
        </p:nvSpPr>
        <p:spPr/>
        <p:txBody>
          <a:bodyPr/>
          <a:lstStyle/>
          <a:p>
            <a:pPr>
              <a:buNone/>
            </a:pPr>
            <a:endParaRPr lang="en-GB" dirty="0" smtClean="0"/>
          </a:p>
          <a:p>
            <a:pPr>
              <a:buNone/>
            </a:pPr>
            <a:endParaRPr lang="en-GB" dirty="0" smtClean="0"/>
          </a:p>
          <a:p>
            <a:pPr>
              <a:buNone/>
            </a:pPr>
            <a:endParaRPr lang="en-GB" dirty="0" smtClean="0"/>
          </a:p>
          <a:p>
            <a:pPr>
              <a:buNone/>
            </a:pPr>
            <a:r>
              <a:rPr lang="en-GB" sz="4000" dirty="0" smtClean="0"/>
              <a:t>What stories can gravestones tell?</a:t>
            </a:r>
          </a:p>
          <a:p>
            <a:pPr>
              <a:buNone/>
            </a:pPr>
            <a:endParaRPr lang="en-GB" dirty="0"/>
          </a:p>
        </p:txBody>
      </p:sp>
      <p:pic>
        <p:nvPicPr>
          <p:cNvPr id="7" name="Picture 6" descr="C:\Users\stancliffe\Documents\west end 2013 project\history hunters\hh logo.jpg"/>
          <p:cNvPicPr/>
          <p:nvPr/>
        </p:nvPicPr>
        <p:blipFill>
          <a:blip r:embed="rId2" cstate="screen"/>
          <a:srcRect/>
          <a:stretch>
            <a:fillRect/>
          </a:stretch>
        </p:blipFill>
        <p:spPr bwMode="auto">
          <a:xfrm>
            <a:off x="539552" y="332656"/>
            <a:ext cx="2843808" cy="2160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GB" smtClean="0"/>
          </a:p>
        </p:txBody>
      </p:sp>
      <p:pic>
        <p:nvPicPr>
          <p:cNvPr id="4099" name="Content Placeholder 3" descr="benwell big houses walk 2.jpg"/>
          <p:cNvPicPr>
            <a:picLocks noGrp="1" noChangeAspect="1"/>
          </p:cNvPicPr>
          <p:nvPr>
            <p:ph idx="1"/>
          </p:nvPr>
        </p:nvPicPr>
        <p:blipFill>
          <a:blip r:embed="rId3" cstate="screen"/>
          <a:srcRect/>
          <a:stretch>
            <a:fillRect/>
          </a:stretch>
        </p:blipFill>
        <p:spPr>
          <a:xfrm>
            <a:off x="1016000" y="1196975"/>
            <a:ext cx="6869113" cy="5149850"/>
          </a:xfrm>
        </p:spPr>
      </p:pic>
      <p:sp>
        <p:nvSpPr>
          <p:cNvPr id="4" name="TextBox 3"/>
          <p:cNvSpPr txBox="1"/>
          <p:nvPr/>
        </p:nvSpPr>
        <p:spPr>
          <a:xfrm>
            <a:off x="6948264" y="6381328"/>
            <a:ext cx="1296144" cy="338554"/>
          </a:xfrm>
          <a:prstGeom prst="rect">
            <a:avLst/>
          </a:prstGeom>
          <a:noFill/>
        </p:spPr>
        <p:txBody>
          <a:bodyPr wrap="square" rtlCol="0">
            <a:spAutoFit/>
          </a:bodyPr>
          <a:lstStyle/>
          <a:p>
            <a:r>
              <a:rPr lang="en-GB" sz="1600" dirty="0" smtClean="0"/>
              <a:t>Grainger</a:t>
            </a:r>
            <a:endParaRPr lang="en-GB"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GB" smtClean="0"/>
          </a:p>
        </p:txBody>
      </p:sp>
      <p:pic>
        <p:nvPicPr>
          <p:cNvPr id="6147" name="Content Placeholder 3" descr="buddle grave.jpg"/>
          <p:cNvPicPr>
            <a:picLocks noGrp="1" noChangeAspect="1"/>
          </p:cNvPicPr>
          <p:nvPr>
            <p:ph idx="1"/>
          </p:nvPr>
        </p:nvPicPr>
        <p:blipFill>
          <a:blip r:embed="rId3" cstate="screen"/>
          <a:srcRect/>
          <a:stretch>
            <a:fillRect/>
          </a:stretch>
        </p:blipFill>
        <p:spPr>
          <a:xfrm>
            <a:off x="536575" y="333375"/>
            <a:ext cx="6529388" cy="4895850"/>
          </a:xfrm>
        </p:spPr>
      </p:pic>
      <p:pic>
        <p:nvPicPr>
          <p:cNvPr id="6148" name="Picture 4" descr="buddle grave 2.jpg"/>
          <p:cNvPicPr>
            <a:picLocks noChangeAspect="1"/>
          </p:cNvPicPr>
          <p:nvPr/>
        </p:nvPicPr>
        <p:blipFill>
          <a:blip r:embed="rId4" cstate="screen"/>
          <a:srcRect/>
          <a:stretch>
            <a:fillRect/>
          </a:stretch>
        </p:blipFill>
        <p:spPr bwMode="auto">
          <a:xfrm>
            <a:off x="5076825" y="1844675"/>
            <a:ext cx="3527425" cy="4705350"/>
          </a:xfrm>
          <a:prstGeom prst="rect">
            <a:avLst/>
          </a:prstGeom>
          <a:noFill/>
          <a:ln w="9525">
            <a:noFill/>
            <a:miter lim="800000"/>
            <a:headEnd/>
            <a:tailEnd/>
          </a:ln>
        </p:spPr>
      </p:pic>
      <p:sp>
        <p:nvSpPr>
          <p:cNvPr id="5" name="TextBox 4"/>
          <p:cNvSpPr txBox="1"/>
          <p:nvPr/>
        </p:nvSpPr>
        <p:spPr>
          <a:xfrm>
            <a:off x="539552" y="5301208"/>
            <a:ext cx="1296144" cy="338554"/>
          </a:xfrm>
          <a:prstGeom prst="rect">
            <a:avLst/>
          </a:prstGeom>
          <a:noFill/>
        </p:spPr>
        <p:txBody>
          <a:bodyPr wrap="square" rtlCol="0">
            <a:spAutoFit/>
          </a:bodyPr>
          <a:lstStyle/>
          <a:p>
            <a:r>
              <a:rPr lang="en-GB" sz="1600" dirty="0" smtClean="0"/>
              <a:t>Buddle</a:t>
            </a:r>
            <a:endParaRPr lang="en-GB"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GB" smtClean="0"/>
          </a:p>
        </p:txBody>
      </p:sp>
      <p:pic>
        <p:nvPicPr>
          <p:cNvPr id="10243" name="Content Placeholder 3" descr="Joseph Ryan memorial.jpg"/>
          <p:cNvPicPr>
            <a:picLocks noGrp="1" noChangeAspect="1"/>
          </p:cNvPicPr>
          <p:nvPr>
            <p:ph idx="1"/>
          </p:nvPr>
        </p:nvPicPr>
        <p:blipFill>
          <a:blip r:embed="rId2" cstate="screen"/>
          <a:srcRect/>
          <a:stretch>
            <a:fillRect/>
          </a:stretch>
        </p:blipFill>
        <p:spPr>
          <a:xfrm>
            <a:off x="467544" y="332656"/>
            <a:ext cx="8067675" cy="6051550"/>
          </a:xfrm>
        </p:spPr>
      </p:pic>
      <p:sp>
        <p:nvSpPr>
          <p:cNvPr id="4" name="TextBox 3"/>
          <p:cNvSpPr txBox="1"/>
          <p:nvPr/>
        </p:nvSpPr>
        <p:spPr>
          <a:xfrm>
            <a:off x="7668344" y="6381328"/>
            <a:ext cx="1296144" cy="338554"/>
          </a:xfrm>
          <a:prstGeom prst="rect">
            <a:avLst/>
          </a:prstGeom>
          <a:noFill/>
        </p:spPr>
        <p:txBody>
          <a:bodyPr wrap="square" rtlCol="0">
            <a:spAutoFit/>
          </a:bodyPr>
          <a:lstStyle/>
          <a:p>
            <a:r>
              <a:rPr lang="en-GB" sz="1600" dirty="0" smtClean="0"/>
              <a:t>Ryan</a:t>
            </a:r>
            <a:endParaRPr lang="en-GB"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GB" smtClean="0"/>
          </a:p>
        </p:txBody>
      </p:sp>
      <p:pic>
        <p:nvPicPr>
          <p:cNvPr id="8195" name="Content Placeholder 3" descr="John &amp; Anne Sowerby memorial.jpg"/>
          <p:cNvPicPr>
            <a:picLocks noGrp="1" noChangeAspect="1"/>
          </p:cNvPicPr>
          <p:nvPr>
            <p:ph idx="1"/>
          </p:nvPr>
        </p:nvPicPr>
        <p:blipFill>
          <a:blip r:embed="rId2" cstate="screen"/>
          <a:srcRect/>
          <a:stretch>
            <a:fillRect/>
          </a:stretch>
        </p:blipFill>
        <p:spPr>
          <a:xfrm>
            <a:off x="611560" y="404664"/>
            <a:ext cx="7899400" cy="5924550"/>
          </a:xfrm>
        </p:spPr>
      </p:pic>
      <p:sp>
        <p:nvSpPr>
          <p:cNvPr id="4" name="TextBox 3"/>
          <p:cNvSpPr txBox="1"/>
          <p:nvPr/>
        </p:nvSpPr>
        <p:spPr>
          <a:xfrm>
            <a:off x="7236296" y="6381328"/>
            <a:ext cx="1296144" cy="338554"/>
          </a:xfrm>
          <a:prstGeom prst="rect">
            <a:avLst/>
          </a:prstGeom>
          <a:noFill/>
        </p:spPr>
        <p:txBody>
          <a:bodyPr wrap="square" rtlCol="0">
            <a:spAutoFit/>
          </a:bodyPr>
          <a:lstStyle/>
          <a:p>
            <a:r>
              <a:rPr lang="en-GB" sz="1600" dirty="0" err="1" smtClean="0"/>
              <a:t>Sowerby</a:t>
            </a:r>
            <a:endParaRPr lang="en-GB"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endParaRPr lang="en-GB" smtClean="0"/>
          </a:p>
        </p:txBody>
      </p:sp>
      <p:pic>
        <p:nvPicPr>
          <p:cNvPr id="12291" name="Picture 3" descr="C:\Users\stancliffe\Documents\west end 2013 project\2014-01-07 15.44.15.jpg"/>
          <p:cNvPicPr>
            <a:picLocks noGrp="1" noChangeAspect="1" noChangeArrowheads="1"/>
          </p:cNvPicPr>
          <p:nvPr>
            <p:ph idx="1"/>
          </p:nvPr>
        </p:nvPicPr>
        <p:blipFill>
          <a:blip r:embed="rId2" cstate="screen"/>
          <a:srcRect/>
          <a:stretch>
            <a:fillRect/>
          </a:stretch>
        </p:blipFill>
        <p:spPr>
          <a:xfrm>
            <a:off x="2051050" y="260350"/>
            <a:ext cx="4794250" cy="6391275"/>
          </a:xfrm>
        </p:spPr>
      </p:pic>
      <p:sp>
        <p:nvSpPr>
          <p:cNvPr id="4" name="TextBox 3"/>
          <p:cNvSpPr txBox="1"/>
          <p:nvPr/>
        </p:nvSpPr>
        <p:spPr>
          <a:xfrm>
            <a:off x="7308304" y="6309320"/>
            <a:ext cx="1296144" cy="338554"/>
          </a:xfrm>
          <a:prstGeom prst="rect">
            <a:avLst/>
          </a:prstGeom>
          <a:noFill/>
        </p:spPr>
        <p:txBody>
          <a:bodyPr wrap="square" rtlCol="0">
            <a:spAutoFit/>
          </a:bodyPr>
          <a:lstStyle/>
          <a:p>
            <a:r>
              <a:rPr lang="en-GB" sz="1600" dirty="0" smtClean="0"/>
              <a:t>Alderson</a:t>
            </a:r>
            <a:endParaRPr lang="en-GB"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endParaRPr lang="en-GB" smtClean="0"/>
          </a:p>
        </p:txBody>
      </p:sp>
      <p:pic>
        <p:nvPicPr>
          <p:cNvPr id="14339" name="Content Placeholder 3" descr="John &amp; Jane Ferguson memorial.jpg"/>
          <p:cNvPicPr>
            <a:picLocks noGrp="1" noChangeAspect="1"/>
          </p:cNvPicPr>
          <p:nvPr>
            <p:ph idx="1"/>
          </p:nvPr>
        </p:nvPicPr>
        <p:blipFill>
          <a:blip r:embed="rId2" cstate="screen"/>
          <a:srcRect/>
          <a:stretch>
            <a:fillRect/>
          </a:stretch>
        </p:blipFill>
        <p:spPr>
          <a:xfrm>
            <a:off x="539552" y="332656"/>
            <a:ext cx="7920038" cy="5940425"/>
          </a:xfrm>
        </p:spPr>
      </p:pic>
      <p:sp>
        <p:nvSpPr>
          <p:cNvPr id="4" name="Rectangle 3"/>
          <p:cNvSpPr/>
          <p:nvPr/>
        </p:nvSpPr>
        <p:spPr>
          <a:xfrm>
            <a:off x="7380312" y="6309320"/>
            <a:ext cx="1159292" cy="369332"/>
          </a:xfrm>
          <a:prstGeom prst="rect">
            <a:avLst/>
          </a:prstGeom>
        </p:spPr>
        <p:txBody>
          <a:bodyPr wrap="none">
            <a:spAutoFit/>
          </a:bodyPr>
          <a:lstStyle/>
          <a:p>
            <a:r>
              <a:rPr lang="en-GB" dirty="0" smtClean="0"/>
              <a:t>Ferguson</a:t>
            </a:r>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en-GB" b="1" dirty="0" smtClean="0"/>
              <a:t>Section </a:t>
            </a:r>
            <a:r>
              <a:rPr lang="en-GB" b="1" dirty="0" smtClean="0"/>
              <a:t>3</a:t>
            </a:r>
            <a:endParaRPr lang="en-GB" b="1" dirty="0"/>
          </a:p>
        </p:txBody>
      </p:sp>
      <p:sp>
        <p:nvSpPr>
          <p:cNvPr id="5" name="Content Placeholder 4"/>
          <p:cNvSpPr>
            <a:spLocks noGrp="1"/>
          </p:cNvSpPr>
          <p:nvPr>
            <p:ph idx="1"/>
          </p:nvPr>
        </p:nvSpPr>
        <p:spPr/>
        <p:txBody>
          <a:bodyPr/>
          <a:lstStyle/>
          <a:p>
            <a:pPr>
              <a:buNone/>
            </a:pPr>
            <a:endParaRPr lang="en-GB" dirty="0" smtClean="0"/>
          </a:p>
          <a:p>
            <a:pPr>
              <a:buNone/>
            </a:pPr>
            <a:endParaRPr lang="en-GB" dirty="0" smtClean="0"/>
          </a:p>
          <a:p>
            <a:pPr>
              <a:buNone/>
            </a:pPr>
            <a:endParaRPr lang="en-GB" dirty="0" smtClean="0"/>
          </a:p>
          <a:p>
            <a:pPr>
              <a:buNone/>
            </a:pPr>
            <a:r>
              <a:rPr lang="en-GB" sz="4000" dirty="0" smtClean="0"/>
              <a:t>What’s written on the gravestones?</a:t>
            </a:r>
            <a:endParaRPr lang="en-GB" sz="4000" dirty="0" smtClean="0"/>
          </a:p>
          <a:p>
            <a:pPr>
              <a:buNone/>
            </a:pPr>
            <a:endParaRPr lang="en-GB" dirty="0"/>
          </a:p>
        </p:txBody>
      </p:sp>
      <p:pic>
        <p:nvPicPr>
          <p:cNvPr id="7" name="Picture 6" descr="C:\Users\stancliffe\Documents\west end 2013 project\history hunters\hh logo.jpg"/>
          <p:cNvPicPr/>
          <p:nvPr/>
        </p:nvPicPr>
        <p:blipFill>
          <a:blip r:embed="rId2" cstate="screen"/>
          <a:srcRect/>
          <a:stretch>
            <a:fillRect/>
          </a:stretch>
        </p:blipFill>
        <p:spPr bwMode="auto">
          <a:xfrm>
            <a:off x="539552" y="332656"/>
            <a:ext cx="2843808" cy="216024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GB" smtClean="0"/>
          </a:p>
        </p:txBody>
      </p:sp>
      <p:pic>
        <p:nvPicPr>
          <p:cNvPr id="51202" name="Picture 2" descr="C:\Users\stancliffe\Documents\west end 2013 project\grave records\grainger grave.jpg"/>
          <p:cNvPicPr>
            <a:picLocks noChangeAspect="1" noChangeArrowheads="1"/>
          </p:cNvPicPr>
          <p:nvPr/>
        </p:nvPicPr>
        <p:blipFill>
          <a:blip r:embed="rId3" cstate="screen"/>
          <a:srcRect/>
          <a:stretch>
            <a:fillRect/>
          </a:stretch>
        </p:blipFill>
        <p:spPr bwMode="auto">
          <a:xfrm>
            <a:off x="755576" y="97857"/>
            <a:ext cx="4896544" cy="6760143"/>
          </a:xfrm>
          <a:prstGeom prst="rect">
            <a:avLst/>
          </a:prstGeom>
          <a:noFill/>
        </p:spPr>
      </p:pic>
      <p:pic>
        <p:nvPicPr>
          <p:cNvPr id="4099" name="Content Placeholder 3" descr="benwell big houses walk 2.jpg"/>
          <p:cNvPicPr>
            <a:picLocks noGrp="1" noChangeAspect="1"/>
          </p:cNvPicPr>
          <p:nvPr>
            <p:ph idx="1"/>
          </p:nvPr>
        </p:nvPicPr>
        <p:blipFill>
          <a:blip r:embed="rId4" cstate="screen"/>
          <a:srcRect/>
          <a:stretch>
            <a:fillRect/>
          </a:stretch>
        </p:blipFill>
        <p:spPr>
          <a:xfrm flipH="1">
            <a:off x="5292080" y="1484784"/>
            <a:ext cx="3411694" cy="2557785"/>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GB" smtClean="0"/>
          </a:p>
        </p:txBody>
      </p:sp>
      <p:pic>
        <p:nvPicPr>
          <p:cNvPr id="6148" name="Picture 4" descr="buddle grave 2.jpg"/>
          <p:cNvPicPr>
            <a:picLocks noChangeAspect="1"/>
          </p:cNvPicPr>
          <p:nvPr/>
        </p:nvPicPr>
        <p:blipFill>
          <a:blip r:embed="rId3" cstate="screen"/>
          <a:srcRect/>
          <a:stretch>
            <a:fillRect/>
          </a:stretch>
        </p:blipFill>
        <p:spPr bwMode="auto">
          <a:xfrm>
            <a:off x="5076825" y="1844675"/>
            <a:ext cx="3023567" cy="4033237"/>
          </a:xfrm>
          <a:prstGeom prst="rect">
            <a:avLst/>
          </a:prstGeom>
          <a:noFill/>
          <a:ln w="9525">
            <a:noFill/>
            <a:miter lim="800000"/>
            <a:headEnd/>
            <a:tailEnd/>
          </a:ln>
        </p:spPr>
      </p:pic>
      <p:sp>
        <p:nvSpPr>
          <p:cNvPr id="5" name="Content Placeholder 4"/>
          <p:cNvSpPr>
            <a:spLocks noGrp="1"/>
          </p:cNvSpPr>
          <p:nvPr>
            <p:ph idx="1"/>
          </p:nvPr>
        </p:nvSpPr>
        <p:spPr>
          <a:xfrm>
            <a:off x="5508104" y="2276872"/>
            <a:ext cx="3178696" cy="3849291"/>
          </a:xfrm>
        </p:spPr>
        <p:txBody>
          <a:bodyPr/>
          <a:lstStyle/>
          <a:p>
            <a:endParaRPr lang="en-GB" dirty="0"/>
          </a:p>
        </p:txBody>
      </p:sp>
      <p:pic>
        <p:nvPicPr>
          <p:cNvPr id="52226" name="Picture 2" descr="C:\Users\stancliffe\Documents\west end 2013 project\grave records\buddle grave.jpg"/>
          <p:cNvPicPr>
            <a:picLocks noChangeAspect="1" noChangeArrowheads="1"/>
          </p:cNvPicPr>
          <p:nvPr/>
        </p:nvPicPr>
        <p:blipFill>
          <a:blip r:embed="rId4" cstate="screen"/>
          <a:srcRect/>
          <a:stretch>
            <a:fillRect/>
          </a:stretch>
        </p:blipFill>
        <p:spPr bwMode="auto">
          <a:xfrm>
            <a:off x="179512" y="0"/>
            <a:ext cx="4141674" cy="617902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GB" smtClean="0"/>
          </a:p>
        </p:txBody>
      </p:sp>
      <p:pic>
        <p:nvPicPr>
          <p:cNvPr id="10243" name="Content Placeholder 3" descr="Joseph Ryan memorial.jpg"/>
          <p:cNvPicPr>
            <a:picLocks noGrp="1" noChangeAspect="1"/>
          </p:cNvPicPr>
          <p:nvPr>
            <p:ph idx="1"/>
          </p:nvPr>
        </p:nvPicPr>
        <p:blipFill>
          <a:blip r:embed="rId2" cstate="screen"/>
          <a:srcRect/>
          <a:stretch>
            <a:fillRect/>
          </a:stretch>
        </p:blipFill>
        <p:spPr>
          <a:xfrm>
            <a:off x="5580112" y="2348880"/>
            <a:ext cx="2859637" cy="2145009"/>
          </a:xfrm>
        </p:spPr>
      </p:pic>
      <p:pic>
        <p:nvPicPr>
          <p:cNvPr id="50178" name="Picture 2" descr="C:\Users\stancliffe\Documents\west end 2013 project\grave records\ryan grave.jpg"/>
          <p:cNvPicPr>
            <a:picLocks noChangeAspect="1" noChangeArrowheads="1"/>
          </p:cNvPicPr>
          <p:nvPr/>
        </p:nvPicPr>
        <p:blipFill>
          <a:blip r:embed="rId3" cstate="screen"/>
          <a:srcRect/>
          <a:stretch>
            <a:fillRect/>
          </a:stretch>
        </p:blipFill>
        <p:spPr bwMode="auto">
          <a:xfrm>
            <a:off x="467544" y="548680"/>
            <a:ext cx="5029200" cy="573405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53250" name="Picture 2" descr="C:\Users\stancliffe\Documents\west end 2013 project\grave records\sowerby grave.jpg"/>
          <p:cNvPicPr>
            <a:picLocks noChangeAspect="1" noChangeArrowheads="1"/>
          </p:cNvPicPr>
          <p:nvPr/>
        </p:nvPicPr>
        <p:blipFill>
          <a:blip r:embed="rId2" cstate="screen"/>
          <a:srcRect/>
          <a:stretch>
            <a:fillRect/>
          </a:stretch>
        </p:blipFill>
        <p:spPr bwMode="auto">
          <a:xfrm>
            <a:off x="0" y="116632"/>
            <a:ext cx="3736211" cy="5529734"/>
          </a:xfrm>
          <a:prstGeom prst="rect">
            <a:avLst/>
          </a:prstGeom>
          <a:noFill/>
        </p:spPr>
      </p:pic>
      <p:pic>
        <p:nvPicPr>
          <p:cNvPr id="5" name="Content Placeholder 3" descr="John &amp; Anne Sowerby memorial.jpg"/>
          <p:cNvPicPr>
            <a:picLocks noChangeAspect="1"/>
          </p:cNvPicPr>
          <p:nvPr/>
        </p:nvPicPr>
        <p:blipFill>
          <a:blip r:embed="rId3" cstate="screen"/>
          <a:srcRect/>
          <a:stretch>
            <a:fillRect/>
          </a:stretch>
        </p:blipFill>
        <p:spPr bwMode="auto">
          <a:xfrm>
            <a:off x="4572000" y="1772816"/>
            <a:ext cx="4128459" cy="3096344"/>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54274" name="Picture 2" descr="C:\Users\stancliffe\Documents\west end 2013 project\grave records\alderson grave.jpg"/>
          <p:cNvPicPr>
            <a:picLocks noChangeAspect="1" noChangeArrowheads="1"/>
          </p:cNvPicPr>
          <p:nvPr/>
        </p:nvPicPr>
        <p:blipFill>
          <a:blip r:embed="rId2" cstate="screen"/>
          <a:srcRect/>
          <a:stretch>
            <a:fillRect/>
          </a:stretch>
        </p:blipFill>
        <p:spPr bwMode="auto">
          <a:xfrm>
            <a:off x="467543" y="332656"/>
            <a:ext cx="3995327" cy="5688632"/>
          </a:xfrm>
          <a:prstGeom prst="rect">
            <a:avLst/>
          </a:prstGeom>
          <a:noFill/>
        </p:spPr>
      </p:pic>
      <p:pic>
        <p:nvPicPr>
          <p:cNvPr id="5" name="Picture 4" descr="C:\Users\stancliffe\Documents\west end 2013 project\2014-01-07 15.44.15.jpg"/>
          <p:cNvPicPr>
            <a:picLocks noChangeAspect="1" noChangeArrowheads="1"/>
          </p:cNvPicPr>
          <p:nvPr/>
        </p:nvPicPr>
        <p:blipFill>
          <a:blip r:embed="rId3" cstate="screen"/>
          <a:srcRect/>
          <a:stretch>
            <a:fillRect/>
          </a:stretch>
        </p:blipFill>
        <p:spPr bwMode="auto">
          <a:xfrm>
            <a:off x="4932040" y="1340768"/>
            <a:ext cx="2808777" cy="374441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9154" name="Picture 2" descr="C:\Users\stancliffe\Documents\west end 2013 project\grave records\ferguson grave.jpg"/>
          <p:cNvPicPr>
            <a:picLocks noGrp="1" noChangeAspect="1" noChangeArrowheads="1"/>
          </p:cNvPicPr>
          <p:nvPr>
            <p:ph idx="1"/>
          </p:nvPr>
        </p:nvPicPr>
        <p:blipFill>
          <a:blip r:embed="rId2" cstate="screen"/>
          <a:srcRect/>
          <a:stretch>
            <a:fillRect/>
          </a:stretch>
        </p:blipFill>
        <p:spPr bwMode="auto">
          <a:xfrm>
            <a:off x="251520" y="548680"/>
            <a:ext cx="4176464" cy="6010465"/>
          </a:xfrm>
          <a:prstGeom prst="rect">
            <a:avLst/>
          </a:prstGeom>
          <a:noFill/>
        </p:spPr>
      </p:pic>
      <p:pic>
        <p:nvPicPr>
          <p:cNvPr id="5" name="Content Placeholder 3" descr="John &amp; Jane Ferguson memorial.jpg"/>
          <p:cNvPicPr>
            <a:picLocks noChangeAspect="1"/>
          </p:cNvPicPr>
          <p:nvPr/>
        </p:nvPicPr>
        <p:blipFill>
          <a:blip r:embed="rId3" cstate="screen"/>
          <a:srcRect/>
          <a:stretch>
            <a:fillRect/>
          </a:stretch>
        </p:blipFill>
        <p:spPr bwMode="auto">
          <a:xfrm>
            <a:off x="4716016" y="2276872"/>
            <a:ext cx="3719918" cy="2790126"/>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en-GB" b="1" dirty="0" smtClean="0"/>
              <a:t>Section </a:t>
            </a:r>
            <a:r>
              <a:rPr lang="en-GB" b="1" dirty="0" smtClean="0"/>
              <a:t>4</a:t>
            </a:r>
            <a:endParaRPr lang="en-GB" b="1" dirty="0"/>
          </a:p>
        </p:txBody>
      </p:sp>
      <p:sp>
        <p:nvSpPr>
          <p:cNvPr id="5" name="Content Placeholder 4"/>
          <p:cNvSpPr>
            <a:spLocks noGrp="1"/>
          </p:cNvSpPr>
          <p:nvPr>
            <p:ph idx="1"/>
          </p:nvPr>
        </p:nvSpPr>
        <p:spPr/>
        <p:txBody>
          <a:bodyPr/>
          <a:lstStyle/>
          <a:p>
            <a:pPr>
              <a:buNone/>
            </a:pPr>
            <a:endParaRPr lang="en-GB" dirty="0" smtClean="0"/>
          </a:p>
          <a:p>
            <a:pPr>
              <a:buNone/>
            </a:pPr>
            <a:endParaRPr lang="en-GB" dirty="0" smtClean="0"/>
          </a:p>
          <a:p>
            <a:pPr>
              <a:buNone/>
            </a:pPr>
            <a:endParaRPr lang="en-GB" dirty="0" smtClean="0"/>
          </a:p>
          <a:p>
            <a:pPr algn="ctr">
              <a:buNone/>
            </a:pPr>
            <a:r>
              <a:rPr lang="en-GB" sz="4000" dirty="0" smtClean="0"/>
              <a:t>What have we found out?</a:t>
            </a:r>
            <a:endParaRPr lang="en-GB" sz="4000" dirty="0" smtClean="0"/>
          </a:p>
          <a:p>
            <a:pPr>
              <a:buNone/>
            </a:pPr>
            <a:endParaRPr lang="en-GB" dirty="0"/>
          </a:p>
        </p:txBody>
      </p:sp>
      <p:pic>
        <p:nvPicPr>
          <p:cNvPr id="7" name="Picture 6" descr="C:\Users\stancliffe\Documents\west end 2013 project\history hunters\hh logo.jpg"/>
          <p:cNvPicPr/>
          <p:nvPr/>
        </p:nvPicPr>
        <p:blipFill>
          <a:blip r:embed="rId2" cstate="screen"/>
          <a:srcRect/>
          <a:stretch>
            <a:fillRect/>
          </a:stretch>
        </p:blipFill>
        <p:spPr bwMode="auto">
          <a:xfrm>
            <a:off x="539552" y="332656"/>
            <a:ext cx="2843808" cy="216024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endParaRPr lang="en-GB" dirty="0"/>
          </a:p>
        </p:txBody>
      </p:sp>
      <p:sp>
        <p:nvSpPr>
          <p:cNvPr id="3" name="Content Placeholder 2"/>
          <p:cNvSpPr>
            <a:spLocks noGrp="1"/>
          </p:cNvSpPr>
          <p:nvPr>
            <p:ph idx="1"/>
          </p:nvPr>
        </p:nvSpPr>
        <p:spPr>
          <a:xfrm>
            <a:off x="457200" y="2348880"/>
            <a:ext cx="8229600" cy="3777283"/>
          </a:xfrm>
        </p:spPr>
        <p:txBody>
          <a:bodyPr/>
          <a:lstStyle/>
          <a:p>
            <a:r>
              <a:rPr lang="en-GB" dirty="0" smtClean="0"/>
              <a:t>Which </a:t>
            </a:r>
            <a:r>
              <a:rPr lang="en-GB" dirty="0" smtClean="0"/>
              <a:t>of the six people </a:t>
            </a:r>
            <a:r>
              <a:rPr lang="en-GB" dirty="0" smtClean="0"/>
              <a:t>sold things?</a:t>
            </a:r>
          </a:p>
          <a:p>
            <a:r>
              <a:rPr lang="en-GB" dirty="0" smtClean="0"/>
              <a:t>Which </a:t>
            </a:r>
            <a:r>
              <a:rPr lang="en-GB" dirty="0" smtClean="0"/>
              <a:t>of the six people </a:t>
            </a:r>
            <a:r>
              <a:rPr lang="en-GB" dirty="0" smtClean="0"/>
              <a:t>worked with animals?</a:t>
            </a:r>
          </a:p>
          <a:p>
            <a:r>
              <a:rPr lang="en-GB" dirty="0" smtClean="0"/>
              <a:t>Which </a:t>
            </a:r>
            <a:r>
              <a:rPr lang="en-GB" dirty="0" smtClean="0"/>
              <a:t>of the six people </a:t>
            </a:r>
            <a:r>
              <a:rPr lang="en-GB" dirty="0" smtClean="0"/>
              <a:t>worked with coal?</a:t>
            </a:r>
          </a:p>
          <a:p>
            <a:r>
              <a:rPr lang="en-GB" dirty="0" smtClean="0"/>
              <a:t>Which </a:t>
            </a:r>
            <a:r>
              <a:rPr lang="en-GB" dirty="0" smtClean="0"/>
              <a:t>of the six people </a:t>
            </a:r>
            <a:r>
              <a:rPr lang="en-GB" dirty="0" smtClean="0"/>
              <a:t>made things?</a:t>
            </a:r>
          </a:p>
          <a:p>
            <a:r>
              <a:rPr lang="en-GB" dirty="0" smtClean="0"/>
              <a:t>Which </a:t>
            </a:r>
            <a:r>
              <a:rPr lang="en-GB" dirty="0" smtClean="0"/>
              <a:t>of the six </a:t>
            </a:r>
            <a:r>
              <a:rPr lang="en-GB" dirty="0" smtClean="0"/>
              <a:t>people </a:t>
            </a:r>
            <a:r>
              <a:rPr lang="en-GB" dirty="0" smtClean="0"/>
              <a:t>.....? </a:t>
            </a:r>
            <a:r>
              <a:rPr lang="en-GB" sz="2400" dirty="0" smtClean="0"/>
              <a:t>(make up a question!)</a:t>
            </a:r>
            <a:endParaRPr lang="en-GB" sz="2400" dirty="0" smtClean="0"/>
          </a:p>
          <a:p>
            <a:endParaRPr lang="en-GB" dirty="0"/>
          </a:p>
        </p:txBody>
      </p:sp>
      <p:sp>
        <p:nvSpPr>
          <p:cNvPr id="5" name="Rectangle 4"/>
          <p:cNvSpPr/>
          <p:nvPr/>
        </p:nvSpPr>
        <p:spPr>
          <a:xfrm>
            <a:off x="4355976" y="404664"/>
            <a:ext cx="374974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Quick quiz</a:t>
            </a:r>
            <a:endParaRPr lang="en-GB"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5" descr="C:\Users\stancliffe\Documents\west end 2013 project\history hunters\hh logo.jpg"/>
          <p:cNvPicPr/>
          <p:nvPr/>
        </p:nvPicPr>
        <p:blipFill>
          <a:blip r:embed="rId2" cstate="screen"/>
          <a:srcRect/>
          <a:stretch>
            <a:fillRect/>
          </a:stretch>
        </p:blipFill>
        <p:spPr bwMode="auto">
          <a:xfrm>
            <a:off x="611560" y="476672"/>
            <a:ext cx="2376264" cy="1584176"/>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stancliffe\Documents\west end 2013 project\history hunters\hh logo.jpg"/>
          <p:cNvPicPr/>
          <p:nvPr/>
        </p:nvPicPr>
        <p:blipFill>
          <a:blip r:embed="rId2" cstate="screen"/>
          <a:srcRect/>
          <a:stretch>
            <a:fillRect/>
          </a:stretch>
        </p:blipFill>
        <p:spPr bwMode="auto">
          <a:xfrm>
            <a:off x="467544" y="332656"/>
            <a:ext cx="2376264" cy="1584176"/>
          </a:xfrm>
          <a:prstGeom prst="rect">
            <a:avLst/>
          </a:prstGeom>
          <a:noFill/>
          <a:ln w="9525">
            <a:noFill/>
            <a:miter lim="800000"/>
            <a:headEnd/>
            <a:tailEnd/>
          </a:ln>
        </p:spPr>
      </p:pic>
      <p:sp>
        <p:nvSpPr>
          <p:cNvPr id="2" name="Title 1"/>
          <p:cNvSpPr>
            <a:spLocks noGrp="1"/>
          </p:cNvSpPr>
          <p:nvPr>
            <p:ph type="title"/>
          </p:nvPr>
        </p:nvSpPr>
        <p:spPr>
          <a:xfrm>
            <a:off x="457200" y="274638"/>
            <a:ext cx="8229600" cy="2146250"/>
          </a:xfrm>
        </p:spPr>
        <p:txBody>
          <a:bodyPr/>
          <a:lstStyle/>
          <a:p>
            <a:r>
              <a:rPr lang="en-GB" b="1" dirty="0" smtClean="0"/>
              <a:t>	</a:t>
            </a:r>
            <a:r>
              <a:rPr lang="en-GB" b="1" dirty="0" smtClean="0"/>
              <a:t> </a:t>
            </a:r>
            <a:r>
              <a:rPr lang="en-GB" b="1" dirty="0" smtClean="0"/>
              <a:t>          </a:t>
            </a:r>
            <a:r>
              <a:rPr lang="en-GB" b="1" dirty="0" smtClean="0"/>
              <a:t>What </a:t>
            </a:r>
            <a:r>
              <a:rPr lang="en-GB" b="1" dirty="0" smtClean="0"/>
              <a:t>more can </a:t>
            </a:r>
            <a:r>
              <a:rPr lang="en-GB" b="1" dirty="0" smtClean="0"/>
              <a:t>we</a:t>
            </a:r>
            <a:br>
              <a:rPr lang="en-GB" b="1" dirty="0" smtClean="0"/>
            </a:br>
            <a:r>
              <a:rPr lang="en-GB" b="1" dirty="0" smtClean="0"/>
              <a:t> </a:t>
            </a:r>
            <a:r>
              <a:rPr lang="en-GB" b="1" dirty="0" smtClean="0"/>
              <a:t>find out?</a:t>
            </a:r>
            <a:endParaRPr lang="en-GB" b="1" dirty="0"/>
          </a:p>
        </p:txBody>
      </p:sp>
      <p:sp>
        <p:nvSpPr>
          <p:cNvPr id="3" name="Content Placeholder 2"/>
          <p:cNvSpPr>
            <a:spLocks noGrp="1"/>
          </p:cNvSpPr>
          <p:nvPr>
            <p:ph idx="1"/>
          </p:nvPr>
        </p:nvSpPr>
        <p:spPr/>
        <p:txBody>
          <a:bodyPr/>
          <a:lstStyle/>
          <a:p>
            <a:pPr>
              <a:buNone/>
            </a:pPr>
            <a:endParaRPr lang="en-GB" dirty="0" smtClean="0"/>
          </a:p>
          <a:p>
            <a:endParaRPr lang="en-GB" dirty="0" smtClean="0"/>
          </a:p>
          <a:p>
            <a:r>
              <a:rPr lang="en-GB" dirty="0" smtClean="0"/>
              <a:t>What can artefacts tell us?</a:t>
            </a:r>
          </a:p>
          <a:p>
            <a:r>
              <a:rPr lang="en-GB" dirty="0" smtClean="0"/>
              <a:t>What can census records tell us?</a:t>
            </a:r>
          </a:p>
          <a:p>
            <a:r>
              <a:rPr lang="en-GB" dirty="0" smtClean="0"/>
              <a:t>What can images and maps tell us?</a:t>
            </a:r>
          </a:p>
          <a:p>
            <a:pPr>
              <a:buNone/>
            </a:pPr>
            <a:endParaRPr lang="en-GB" sz="2000" dirty="0" smtClean="0"/>
          </a:p>
          <a:p>
            <a:r>
              <a:rPr lang="en-GB" sz="4000" b="1" dirty="0" smtClean="0"/>
              <a:t>Happy hunting!</a:t>
            </a:r>
          </a:p>
          <a:p>
            <a:endParaRPr lang="en-GB" dirty="0" smtClean="0"/>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2471</TotalTime>
  <Words>2105</Words>
  <Application>Microsoft Office PowerPoint</Application>
  <PresentationFormat>On-screen Show (4:3)</PresentationFormat>
  <Paragraphs>148</Paragraphs>
  <Slides>29</Slides>
  <Notes>15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Dear History Hunters.....</vt:lpstr>
      <vt:lpstr>Section 1 </vt:lpstr>
      <vt:lpstr>Slide 4</vt:lpstr>
      <vt:lpstr>Slide 5</vt:lpstr>
      <vt:lpstr>Slide 6</vt:lpstr>
      <vt:lpstr>Richard Grainger</vt:lpstr>
      <vt:lpstr>John Buddle</vt:lpstr>
      <vt:lpstr>John Sowerby</vt:lpstr>
      <vt:lpstr>Joseph Ryan</vt:lpstr>
      <vt:lpstr>Thomas Alderson</vt:lpstr>
      <vt:lpstr>John Ferguson</vt:lpstr>
      <vt:lpstr>Section 2</vt:lpstr>
      <vt:lpstr>Slide 14</vt:lpstr>
      <vt:lpstr>Slide 15</vt:lpstr>
      <vt:lpstr>Slide 16</vt:lpstr>
      <vt:lpstr>Slide 17</vt:lpstr>
      <vt:lpstr>Slide 18</vt:lpstr>
      <vt:lpstr>Slide 19</vt:lpstr>
      <vt:lpstr>Section 3</vt:lpstr>
      <vt:lpstr>Slide 21</vt:lpstr>
      <vt:lpstr>Slide 22</vt:lpstr>
      <vt:lpstr>Slide 23</vt:lpstr>
      <vt:lpstr>Slide 24</vt:lpstr>
      <vt:lpstr>Slide 25</vt:lpstr>
      <vt:lpstr>Slide 26</vt:lpstr>
      <vt:lpstr>Section 4</vt:lpstr>
      <vt:lpstr> </vt:lpstr>
      <vt:lpstr>            What more can we  find out?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stancliffe</dc:creator>
  <cp:lastModifiedBy>stancliffe</cp:lastModifiedBy>
  <cp:revision>188</cp:revision>
  <dcterms:created xsi:type="dcterms:W3CDTF">2013-11-22T17:49:24Z</dcterms:created>
  <dcterms:modified xsi:type="dcterms:W3CDTF">2014-10-08T13:55:40Z</dcterms:modified>
</cp:coreProperties>
</file>